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Lst>
  <p:notesMasterIdLst>
    <p:notesMasterId r:id="rId34"/>
  </p:notesMasterIdLst>
  <p:sldIdLst>
    <p:sldId id="262" r:id="rId9"/>
    <p:sldId id="2147379072" r:id="rId10"/>
    <p:sldId id="2147379073" r:id="rId11"/>
    <p:sldId id="2147379075" r:id="rId12"/>
    <p:sldId id="2147379074" r:id="rId13"/>
    <p:sldId id="2147379048" r:id="rId14"/>
    <p:sldId id="2147379068" r:id="rId15"/>
    <p:sldId id="2147379069" r:id="rId16"/>
    <p:sldId id="2147379066" r:id="rId17"/>
    <p:sldId id="2147379054" r:id="rId18"/>
    <p:sldId id="2147379055" r:id="rId19"/>
    <p:sldId id="2147379056" r:id="rId20"/>
    <p:sldId id="2147379076" r:id="rId21"/>
    <p:sldId id="2147379078" r:id="rId22"/>
    <p:sldId id="2147378216" r:id="rId23"/>
    <p:sldId id="2147379060" r:id="rId24"/>
    <p:sldId id="2147379061" r:id="rId25"/>
    <p:sldId id="2147379058" r:id="rId26"/>
    <p:sldId id="2147379059" r:id="rId27"/>
    <p:sldId id="2147379063" r:id="rId28"/>
    <p:sldId id="2147379064" r:id="rId29"/>
    <p:sldId id="2147379065" r:id="rId30"/>
    <p:sldId id="277" r:id="rId31"/>
    <p:sldId id="2147379047" r:id="rId32"/>
    <p:sldId id="54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002467-EA99-4B60-8BA0-0045E54072E8}">
          <p14:sldIdLst>
            <p14:sldId id="262"/>
            <p14:sldId id="2147379072"/>
            <p14:sldId id="2147379073"/>
            <p14:sldId id="2147379075"/>
            <p14:sldId id="2147379074"/>
            <p14:sldId id="2147379048"/>
            <p14:sldId id="2147379068"/>
            <p14:sldId id="2147379069"/>
            <p14:sldId id="2147379066"/>
            <p14:sldId id="2147379054"/>
            <p14:sldId id="2147379055"/>
            <p14:sldId id="2147379056"/>
            <p14:sldId id="2147379076"/>
            <p14:sldId id="2147379078"/>
            <p14:sldId id="2147378216"/>
            <p14:sldId id="2147379060"/>
            <p14:sldId id="2147379061"/>
            <p14:sldId id="2147379058"/>
            <p14:sldId id="2147379059"/>
            <p14:sldId id="2147379063"/>
            <p14:sldId id="2147379064"/>
            <p14:sldId id="2147379065"/>
            <p14:sldId id="277"/>
            <p14:sldId id="2147379047"/>
            <p14:sldId id="549"/>
          </p14:sldIdLst>
        </p14:section>
        <p14:section name="Appendix" id="{A46D90F7-C2E8-45D7-9A32-40F68B511CA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03D95E-A903-7C99-FFBC-02980F81DEDC}" name="Shirah A Metzigian-Perales" initials="SM" userId="S::sv862@cummins.com::f48432dd-a628-4c1c-b988-97ddf3a108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6BF"/>
    <a:srgbClr val="000000"/>
    <a:srgbClr val="996633"/>
    <a:srgbClr val="0D8DB4"/>
    <a:srgbClr val="0D6858"/>
    <a:srgbClr val="F47D3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64" autoAdjust="0"/>
    <p:restoredTop sz="95226" autoAdjust="0"/>
  </p:normalViewPr>
  <p:slideViewPr>
    <p:cSldViewPr snapToGrid="0">
      <p:cViewPr varScale="1">
        <p:scale>
          <a:sx n="67" d="100"/>
          <a:sy n="67" d="100"/>
        </p:scale>
        <p:origin x="1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C694-193C-4E6C-9FE1-247F8A6747B7}"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6179-7C92-4F73-8BB8-12FDFF794E52}" type="slidenum">
              <a:rPr lang="en-US" smtClean="0"/>
              <a:t>‹#›</a:t>
            </a:fld>
            <a:endParaRPr lang="en-US"/>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4025" y="522288"/>
            <a:ext cx="3560763" cy="2003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D6179-7C92-4F73-8BB8-12FDFF794E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9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101EFF-AD17-40C9-8D83-3E09A0E9EE87}" type="slidenum">
              <a:rPr lang="en-US" smtClean="0"/>
              <a:t>23</a:t>
            </a:fld>
            <a:endParaRPr lang="en-US"/>
          </a:p>
        </p:txBody>
      </p:sp>
    </p:spTree>
    <p:extLst>
      <p:ext uri="{BB962C8B-B14F-4D97-AF65-F5344CB8AC3E}">
        <p14:creationId xmlns:p14="http://schemas.microsoft.com/office/powerpoint/2010/main" val="223690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83357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dirty="0"/>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292352"/>
            <a:ext cx="5210223" cy="3550726"/>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dirty="0"/>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dirty="0"/>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187891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itle 32">
            <a:extLst>
              <a:ext uri="{FF2B5EF4-FFF2-40B4-BE49-F238E27FC236}">
                <a16:creationId xmlns:a16="http://schemas.microsoft.com/office/drawing/2014/main" id="{370D13C0-1A33-7C49-B2FC-9B3C93EED0B7}"/>
              </a:ext>
            </a:extLst>
          </p:cNvPr>
          <p:cNvSpPr>
            <a:spLocks noGrp="1"/>
          </p:cNvSpPr>
          <p:nvPr>
            <p:ph type="ctrTitle" hasCustomPrompt="1"/>
          </p:nvPr>
        </p:nvSpPr>
        <p:spPr>
          <a:xfrm>
            <a:off x="6309360" y="1292352"/>
            <a:ext cx="5210223" cy="3550726"/>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dirty="0"/>
              <a:t>Presentation title</a:t>
            </a:r>
          </a:p>
        </p:txBody>
      </p:sp>
      <p:sp>
        <p:nvSpPr>
          <p:cNvPr id="11" name="Subtitle 2">
            <a:extLst>
              <a:ext uri="{FF2B5EF4-FFF2-40B4-BE49-F238E27FC236}">
                <a16:creationId xmlns:a16="http://schemas.microsoft.com/office/drawing/2014/main" id="{B85D6215-A59C-1B4A-ACD9-F168EF58A4D1}"/>
              </a:ext>
            </a:extLst>
          </p:cNvPr>
          <p:cNvSpPr txBox="1">
            <a:spLocks/>
          </p:cNvSpPr>
          <p:nvPr userDrawn="1"/>
        </p:nvSpPr>
        <p:spPr>
          <a:xfrm>
            <a:off x="1174965" y="4533127"/>
            <a:ext cx="4914123" cy="1148830"/>
          </a:xfrm>
          <a:prstGeom prst="rect">
            <a:avLst/>
          </a:prstGeom>
        </p:spPr>
        <p:txBody>
          <a:bodyPr anchor="ctr">
            <a:normAutofit/>
          </a:bodyPr>
          <a:lstStyle>
            <a:lvl1pPr marL="0" indent="0" algn="l" defTabSz="914400" rtl="0" eaLnBrk="1" latinLnBrk="0" hangingPunct="1">
              <a:lnSpc>
                <a:spcPct val="100000"/>
              </a:lnSpc>
              <a:spcBef>
                <a:spcPts val="1000"/>
              </a:spcBef>
              <a:buFont typeface="Wingdings" charset="2"/>
              <a:buNone/>
              <a:defRPr sz="2667" b="0" i="0" kern="1200">
                <a:solidFill>
                  <a:schemeClr val="tx1"/>
                </a:solidFill>
                <a:latin typeface="Arial" charset="0"/>
                <a:ea typeface="Arial" charset="0"/>
                <a:cs typeface="Arial" charset="0"/>
              </a:defRPr>
            </a:lvl1pPr>
            <a:lvl2pPr marL="457189"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charset="0"/>
                <a:ea typeface="Arial" charset="0"/>
                <a:cs typeface="Arial" charset="0"/>
              </a:defRPr>
            </a:lvl2pPr>
            <a:lvl3pPr marL="914377" indent="0" algn="ctr" defTabSz="914400" rtl="0" eaLnBrk="1" latinLnBrk="0" hangingPunct="1">
              <a:lnSpc>
                <a:spcPct val="90000"/>
              </a:lnSpc>
              <a:spcBef>
                <a:spcPts val="500"/>
              </a:spcBef>
              <a:buFont typeface="LucidaGrande" charset="0"/>
              <a:buNone/>
              <a:defRPr sz="1800" b="0" i="0" kern="1200">
                <a:solidFill>
                  <a:schemeClr val="tx1"/>
                </a:solidFill>
                <a:latin typeface="Arial" charset="0"/>
                <a:ea typeface="Arial" charset="0"/>
                <a:cs typeface="Arial" charset="0"/>
              </a:defRPr>
            </a:lvl3pPr>
            <a:lvl4pPr marL="1371566" indent="0" algn="ctr" defTabSz="914400" rtl="0" eaLnBrk="1" latinLnBrk="0" hangingPunct="1">
              <a:lnSpc>
                <a:spcPct val="90000"/>
              </a:lnSpc>
              <a:spcBef>
                <a:spcPts val="500"/>
              </a:spcBef>
              <a:buSzPct val="80000"/>
              <a:buFont typeface="Courier New" charset="0"/>
              <a:buNone/>
              <a:defRPr sz="1600" b="0" i="0" kern="1200">
                <a:solidFill>
                  <a:schemeClr val="tx1"/>
                </a:solidFill>
                <a:latin typeface="Arial" charset="0"/>
                <a:ea typeface="Arial" charset="0"/>
                <a:cs typeface="Arial" charset="0"/>
              </a:defRPr>
            </a:lvl4pPr>
            <a:lvl5pPr marL="1828754"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charset="0"/>
                <a:ea typeface="Arial" charset="0"/>
                <a:cs typeface="Arial" charset="0"/>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0000"/>
              </a:solidFill>
            </a:endParaRPr>
          </a:p>
        </p:txBody>
      </p:sp>
      <p:sp>
        <p:nvSpPr>
          <p:cNvPr id="14" name="Text Placeholder 13">
            <a:extLst>
              <a:ext uri="{FF2B5EF4-FFF2-40B4-BE49-F238E27FC236}">
                <a16:creationId xmlns:a16="http://schemas.microsoft.com/office/drawing/2014/main" id="{F7C4B312-D0C1-2A4B-BC5A-3FCFB3A1CC21}"/>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dirty="0"/>
              <a:t>Presenter Name</a:t>
            </a:r>
          </a:p>
        </p:txBody>
      </p:sp>
      <p:sp>
        <p:nvSpPr>
          <p:cNvPr id="18" name="Text Placeholder 17">
            <a:extLst>
              <a:ext uri="{FF2B5EF4-FFF2-40B4-BE49-F238E27FC236}">
                <a16:creationId xmlns:a16="http://schemas.microsoft.com/office/drawing/2014/main" id="{FB08434F-D71C-2B4F-99AE-EA6706E1B6B1}"/>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Data Classification</a:t>
            </a:r>
          </a:p>
        </p:txBody>
      </p:sp>
      <p:sp>
        <p:nvSpPr>
          <p:cNvPr id="22" name="Text Placeholder 15">
            <a:extLst>
              <a:ext uri="{FF2B5EF4-FFF2-40B4-BE49-F238E27FC236}">
                <a16:creationId xmlns:a16="http://schemas.microsoft.com/office/drawing/2014/main" id="{3EE99D1F-3AFC-B649-9FB5-477FF69699EE}"/>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Date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411287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24474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309887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Data Classification</a:t>
            </a:r>
          </a:p>
        </p:txBody>
      </p:sp>
    </p:spTree>
    <p:extLst>
      <p:ext uri="{BB962C8B-B14F-4D97-AF65-F5344CB8AC3E}">
        <p14:creationId xmlns:p14="http://schemas.microsoft.com/office/powerpoint/2010/main" val="16577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609600" y="366185"/>
            <a:ext cx="10972800" cy="1325033"/>
          </a:xfrm>
          <a:prstGeom prst="rect">
            <a:avLst/>
          </a:prstGeom>
        </p:spPr>
        <p:txBody>
          <a:bodyPr vert="horz" lIns="91440" tIns="45720" rIns="91440" bIns="45720" rtlCol="0" anchor="t">
            <a:normAutofit/>
          </a:bodyPr>
          <a:lstStyle>
            <a:lvl1pPr>
              <a:lnSpc>
                <a:spcPts val="4800"/>
              </a:lnSpc>
              <a:defRPr/>
            </a:lvl1pPr>
          </a:lstStyle>
          <a:p>
            <a:r>
              <a:rPr lang="en-US"/>
              <a:t>Click to edit Master title style</a:t>
            </a:r>
          </a:p>
        </p:txBody>
      </p:sp>
      <p:sp>
        <p:nvSpPr>
          <p:cNvPr id="4" name="Text Placeholder 3"/>
          <p:cNvSpPr>
            <a:spLocks noGrp="1"/>
          </p:cNvSpPr>
          <p:nvPr>
            <p:ph type="body" sz="quarter" idx="11"/>
          </p:nvPr>
        </p:nvSpPr>
        <p:spPr>
          <a:xfrm>
            <a:off x="609600" y="1901825"/>
            <a:ext cx="10972801" cy="4425950"/>
          </a:xfrm>
          <a:prstGeom prst="rect">
            <a:avLst/>
          </a:prstGeom>
        </p:spPr>
        <p:txBody>
          <a:bodyPr>
            <a:normAutofit/>
          </a:bodyPr>
          <a:lstStyle>
            <a:lvl1pPr>
              <a:lnSpc>
                <a:spcPct val="100000"/>
              </a:lnSpc>
              <a:defRPr sz="1800"/>
            </a:lvl1pPr>
            <a:lvl2pPr>
              <a:lnSpc>
                <a:spcPct val="100000"/>
              </a:lnSpc>
              <a:defRPr sz="1800"/>
            </a:lvl2pPr>
            <a:lvl3pPr>
              <a:lnSpc>
                <a:spcPct val="100000"/>
              </a:lnSpc>
              <a:defRPr sz="16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549209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0BEE-4CFB-1DAF-40F5-0ED6CD9EA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B4363-021E-43FC-3196-06DA269C13DD}"/>
              </a:ext>
            </a:extLst>
          </p:cNvPr>
          <p:cNvSpPr>
            <a:spLocks noGrp="1"/>
          </p:cNvSpPr>
          <p:nvPr>
            <p:ph type="dt" sz="half" idx="10"/>
          </p:nvPr>
        </p:nvSpPr>
        <p:spPr/>
        <p:txBody>
          <a:bodyPr/>
          <a:lstStyle/>
          <a:p>
            <a:fld id="{F9D994C4-1418-4BDD-AF81-BFD3252C2846}" type="datetimeFigureOut">
              <a:rPr lang="en-US" smtClean="0"/>
              <a:t>10/4/2024</a:t>
            </a:fld>
            <a:endParaRPr lang="en-US"/>
          </a:p>
        </p:txBody>
      </p:sp>
      <p:sp>
        <p:nvSpPr>
          <p:cNvPr id="4" name="Footer Placeholder 3">
            <a:extLst>
              <a:ext uri="{FF2B5EF4-FFF2-40B4-BE49-F238E27FC236}">
                <a16:creationId xmlns:a16="http://schemas.microsoft.com/office/drawing/2014/main" id="{934170AA-6E51-DFFE-DC32-46AD2DDBC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7CCD77-A51F-1450-6DA4-863F82559175}"/>
              </a:ext>
            </a:extLst>
          </p:cNvPr>
          <p:cNvSpPr>
            <a:spLocks noGrp="1"/>
          </p:cNvSpPr>
          <p:nvPr>
            <p:ph type="sldNum" sz="quarter" idx="12"/>
          </p:nvPr>
        </p:nvSpPr>
        <p:spPr/>
        <p:txBody>
          <a:bodyPr/>
          <a:lstStyle/>
          <a:p>
            <a:fld id="{64F23B95-25A4-4F85-8F2C-6F7532BB62B5}" type="slidenum">
              <a:rPr lang="en-US" smtClean="0"/>
              <a:t>‹#›</a:t>
            </a:fld>
            <a:endParaRPr lang="en-US"/>
          </a:p>
        </p:txBody>
      </p:sp>
    </p:spTree>
    <p:extLst>
      <p:ext uri="{BB962C8B-B14F-4D97-AF65-F5344CB8AC3E}">
        <p14:creationId xmlns:p14="http://schemas.microsoft.com/office/powerpoint/2010/main" val="236082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dirty="0">
              <a:solidFill>
                <a:srgbClr val="FFFFFF"/>
              </a:solidFill>
            </a:endParaRPr>
          </a:p>
        </p:txBody>
      </p:sp>
      <p:pic>
        <p:nvPicPr>
          <p:cNvPr id="9" name="Picture 8"/>
          <p:cNvPicPr>
            <a:picLocks noChangeAspect="1"/>
          </p:cNvPicPr>
          <p:nvPr userDrawn="1"/>
        </p:nvPicPr>
        <p:blipFill rotWithShape="1">
          <a:blip r:embed="rId10"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hyperlink" Target="https://compass.empyreanbenefits.com/cummin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player.vimeo.com/video/1008228733?h=532da44cdc&amp;amp;app_id=122963"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mpass.empyreanbenefits.com/cummin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hrportal.ehr.com/LinkClick.aspx?fileticket=LJElJdM4sh0%3d&amp;portalid=323" TargetMode="External"/><Relationship Id="rId2" Type="http://schemas.openxmlformats.org/officeDocument/2006/relationships/hyperlink" Target="https://hrportal.ehr.com/LinkClick.aspx?fileticket=hfTl6R-UjFI%3d&amp;portalid=323"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6EA7AE31-A9CE-654F-8BA1-6F1C73970952}"/>
              </a:ext>
            </a:extLst>
          </p:cNvPr>
          <p:cNvSpPr>
            <a:spLocks noGrp="1"/>
          </p:cNvSpPr>
          <p:nvPr>
            <p:ph type="ctrTitle"/>
          </p:nvPr>
        </p:nvSpPr>
        <p:spPr>
          <a:xfrm>
            <a:off x="6309360" y="1292352"/>
            <a:ext cx="5210223" cy="4060698"/>
          </a:xfrm>
        </p:spPr>
        <p:txBody>
          <a:bodyPr/>
          <a:lstStyle/>
          <a:p>
            <a:r>
              <a:rPr lang="en-US" dirty="0"/>
              <a:t>2025 Open Enrollment Options</a:t>
            </a:r>
          </a:p>
        </p:txBody>
      </p:sp>
      <p:sp>
        <p:nvSpPr>
          <p:cNvPr id="19" name="Text Placeholder 18">
            <a:extLst>
              <a:ext uri="{FF2B5EF4-FFF2-40B4-BE49-F238E27FC236}">
                <a16:creationId xmlns:a16="http://schemas.microsoft.com/office/drawing/2014/main" id="{3CE676AB-3795-414A-A55E-5D1467D3D7D4}"/>
              </a:ext>
            </a:extLst>
          </p:cNvPr>
          <p:cNvSpPr>
            <a:spLocks noGrp="1"/>
          </p:cNvSpPr>
          <p:nvPr>
            <p:ph type="body" sz="quarter" idx="16"/>
          </p:nvPr>
        </p:nvSpPr>
        <p:spPr>
          <a:xfrm>
            <a:off x="6309360" y="5565649"/>
            <a:ext cx="5210175" cy="480160"/>
          </a:xfrm>
        </p:spPr>
        <p:txBody>
          <a:bodyPr/>
          <a:lstStyle/>
          <a:p>
            <a:r>
              <a:rPr lang="en-US" dirty="0"/>
              <a:t>OCU Board</a:t>
            </a:r>
          </a:p>
        </p:txBody>
      </p:sp>
      <p:sp>
        <p:nvSpPr>
          <p:cNvPr id="22" name="Text Placeholder 21">
            <a:extLst>
              <a:ext uri="{FF2B5EF4-FFF2-40B4-BE49-F238E27FC236}">
                <a16:creationId xmlns:a16="http://schemas.microsoft.com/office/drawing/2014/main" id="{3EC54B31-C25F-5340-A21B-FA418F3CA26A}"/>
              </a:ext>
            </a:extLst>
          </p:cNvPr>
          <p:cNvSpPr>
            <a:spLocks noGrp="1"/>
          </p:cNvSpPr>
          <p:nvPr>
            <p:ph type="body" sz="quarter" idx="18"/>
          </p:nvPr>
        </p:nvSpPr>
        <p:spPr/>
        <p:txBody>
          <a:bodyPr lIns="91440" tIns="45720" rIns="91440" bIns="45720" anchor="b"/>
          <a:lstStyle/>
          <a:p>
            <a:r>
              <a:rPr lang="en-US" dirty="0">
                <a:latin typeface="Arial"/>
                <a:cs typeface="Arial"/>
              </a:rPr>
              <a:t>Internal Use Only</a:t>
            </a:r>
            <a:endParaRPr lang="en-US" dirty="0"/>
          </a:p>
        </p:txBody>
      </p:sp>
      <p:sp>
        <p:nvSpPr>
          <p:cNvPr id="20" name="Text Placeholder 19">
            <a:extLst>
              <a:ext uri="{FF2B5EF4-FFF2-40B4-BE49-F238E27FC236}">
                <a16:creationId xmlns:a16="http://schemas.microsoft.com/office/drawing/2014/main" id="{F1CFC1BB-223A-6B4B-BE7A-4C61B19AD35A}"/>
              </a:ext>
            </a:extLst>
          </p:cNvPr>
          <p:cNvSpPr>
            <a:spLocks noGrp="1"/>
          </p:cNvSpPr>
          <p:nvPr>
            <p:ph type="body" sz="quarter" idx="17"/>
          </p:nvPr>
        </p:nvSpPr>
        <p:spPr/>
        <p:txBody>
          <a:bodyPr lIns="91440" tIns="45720" rIns="91440" bIns="45720" anchor="t"/>
          <a:lstStyle/>
          <a:p>
            <a:fld id="{53EC1FE0-51D3-408C-92DA-C4CA3EEC3CB6}" type="datetime4">
              <a:rPr lang="en-US" smtClean="0">
                <a:latin typeface="Arial"/>
                <a:cs typeface="Arial"/>
              </a:rPr>
              <a:t>October 4, 2024</a:t>
            </a:fld>
            <a:endParaRPr lang="en-US" dirty="0"/>
          </a:p>
        </p:txBody>
      </p:sp>
      <p:sp>
        <p:nvSpPr>
          <p:cNvPr id="2" name="Rectangle 1">
            <a:extLst>
              <a:ext uri="{FF2B5EF4-FFF2-40B4-BE49-F238E27FC236}">
                <a16:creationId xmlns:a16="http://schemas.microsoft.com/office/drawing/2014/main" id="{21C1F9BB-E8FE-D191-9399-41D3DB57456D}"/>
              </a:ext>
            </a:extLst>
          </p:cNvPr>
          <p:cNvSpPr/>
          <p:nvPr/>
        </p:nvSpPr>
        <p:spPr>
          <a:xfrm>
            <a:off x="167367" y="37518"/>
            <a:ext cx="914400" cy="914400"/>
          </a:xfrm>
          <a:prstGeom prst="rect">
            <a:avLst/>
          </a:prstGeom>
          <a:solidFill>
            <a:srgbClr val="00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F3A66F-0E18-0A71-DBC5-07D70DCC0EB9}"/>
              </a:ext>
            </a:extLst>
          </p:cNvPr>
          <p:cNvSpPr>
            <a:spLocks noChangeAspect="1"/>
          </p:cNvSpPr>
          <p:nvPr/>
        </p:nvSpPr>
        <p:spPr>
          <a:xfrm>
            <a:off x="1187898" y="4926241"/>
            <a:ext cx="914400" cy="915014"/>
          </a:xfrm>
          <a:prstGeom prst="rect">
            <a:avLst/>
          </a:prstGeom>
          <a:solidFill>
            <a:srgbClr val="339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DF80426-E18C-4C51-8FEA-CD2663706404}"/>
              </a:ext>
            </a:extLst>
          </p:cNvPr>
          <p:cNvSpPr>
            <a:spLocks noChangeAspect="1"/>
          </p:cNvSpPr>
          <p:nvPr/>
        </p:nvSpPr>
        <p:spPr>
          <a:xfrm>
            <a:off x="1187898" y="5918002"/>
            <a:ext cx="914400" cy="914400"/>
          </a:xfrm>
          <a:prstGeom prst="rect">
            <a:avLst/>
          </a:prstGeom>
          <a:solidFill>
            <a:srgbClr val="DF2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FC5772-D189-65C7-24C9-3160DEEF1DD1}"/>
              </a:ext>
            </a:extLst>
          </p:cNvPr>
          <p:cNvSpPr/>
          <p:nvPr/>
        </p:nvSpPr>
        <p:spPr>
          <a:xfrm>
            <a:off x="1171755" y="3959548"/>
            <a:ext cx="914400" cy="914400"/>
          </a:xfrm>
          <a:prstGeom prst="rect">
            <a:avLst/>
          </a:prstGeom>
          <a:solidFill>
            <a:srgbClr val="247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515426-5000-F121-9F6E-DE9FE37B465B}"/>
              </a:ext>
            </a:extLst>
          </p:cNvPr>
          <p:cNvSpPr/>
          <p:nvPr/>
        </p:nvSpPr>
        <p:spPr>
          <a:xfrm>
            <a:off x="167367" y="4938775"/>
            <a:ext cx="914400" cy="914400"/>
          </a:xfrm>
          <a:prstGeom prst="rect">
            <a:avLst/>
          </a:prstGeom>
          <a:solidFill>
            <a:srgbClr val="F48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293A3F-404A-2E8B-335C-241CD38368EB}"/>
              </a:ext>
            </a:extLst>
          </p:cNvPr>
          <p:cNvSpPr/>
          <p:nvPr/>
        </p:nvSpPr>
        <p:spPr>
          <a:xfrm>
            <a:off x="1171755" y="2965559"/>
            <a:ext cx="914400" cy="914400"/>
          </a:xfrm>
          <a:prstGeom prst="rect">
            <a:avLst/>
          </a:prstGeom>
          <a:solidFill>
            <a:srgbClr val="718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E13565-6327-989B-6C30-EFC830328313}"/>
              </a:ext>
            </a:extLst>
          </p:cNvPr>
          <p:cNvSpPr/>
          <p:nvPr/>
        </p:nvSpPr>
        <p:spPr>
          <a:xfrm>
            <a:off x="1187898" y="1016745"/>
            <a:ext cx="914400" cy="914400"/>
          </a:xfrm>
          <a:prstGeom prst="rect">
            <a:avLst/>
          </a:prstGeom>
          <a:solidFill>
            <a:srgbClr val="FD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179F86-4D85-9F99-E2EE-A372DE3BACF6}"/>
              </a:ext>
            </a:extLst>
          </p:cNvPr>
          <p:cNvSpPr/>
          <p:nvPr/>
        </p:nvSpPr>
        <p:spPr>
          <a:xfrm>
            <a:off x="2176143" y="37518"/>
            <a:ext cx="914400" cy="914400"/>
          </a:xfrm>
          <a:prstGeom prst="rect">
            <a:avLst/>
          </a:prstGeom>
          <a:solidFill>
            <a:srgbClr val="00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E17F7E-21D0-C5C7-A595-B2B0299EF654}"/>
              </a:ext>
            </a:extLst>
          </p:cNvPr>
          <p:cNvSpPr>
            <a:spLocks noChangeAspect="1"/>
          </p:cNvSpPr>
          <p:nvPr/>
        </p:nvSpPr>
        <p:spPr>
          <a:xfrm>
            <a:off x="167367" y="1995972"/>
            <a:ext cx="914400" cy="915014"/>
          </a:xfrm>
          <a:prstGeom prst="rect">
            <a:avLst/>
          </a:prstGeom>
          <a:solidFill>
            <a:srgbClr val="339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9528242-0330-DEC3-3948-184A55A3CDA8}"/>
              </a:ext>
            </a:extLst>
          </p:cNvPr>
          <p:cNvSpPr>
            <a:spLocks noChangeAspect="1"/>
          </p:cNvSpPr>
          <p:nvPr/>
        </p:nvSpPr>
        <p:spPr>
          <a:xfrm>
            <a:off x="167367" y="1016745"/>
            <a:ext cx="914400" cy="914400"/>
          </a:xfrm>
          <a:prstGeom prst="rect">
            <a:avLst/>
          </a:prstGeom>
          <a:solidFill>
            <a:srgbClr val="DF2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66DF8D-9DB3-6BF1-5E5F-BEAE537A0CC1}"/>
              </a:ext>
            </a:extLst>
          </p:cNvPr>
          <p:cNvSpPr/>
          <p:nvPr/>
        </p:nvSpPr>
        <p:spPr>
          <a:xfrm>
            <a:off x="156949" y="2980321"/>
            <a:ext cx="914400" cy="914400"/>
          </a:xfrm>
          <a:prstGeom prst="rect">
            <a:avLst/>
          </a:prstGeom>
          <a:solidFill>
            <a:srgbClr val="247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F6E4192-1BE7-5741-DC0F-183EE223B29B}"/>
              </a:ext>
            </a:extLst>
          </p:cNvPr>
          <p:cNvSpPr/>
          <p:nvPr/>
        </p:nvSpPr>
        <p:spPr>
          <a:xfrm>
            <a:off x="1171755" y="37518"/>
            <a:ext cx="914400" cy="914400"/>
          </a:xfrm>
          <a:prstGeom prst="rect">
            <a:avLst/>
          </a:prstGeom>
          <a:solidFill>
            <a:srgbClr val="FCB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4B1E6B9-EDE1-69AC-76B7-01D9B4C7B103}"/>
              </a:ext>
            </a:extLst>
          </p:cNvPr>
          <p:cNvSpPr/>
          <p:nvPr/>
        </p:nvSpPr>
        <p:spPr>
          <a:xfrm>
            <a:off x="1171755" y="1991152"/>
            <a:ext cx="914400" cy="914400"/>
          </a:xfrm>
          <a:prstGeom prst="rect">
            <a:avLst/>
          </a:prstGeom>
          <a:solidFill>
            <a:srgbClr val="F48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EBF18B-56DA-2221-5AD8-CFAD5E0E9D67}"/>
              </a:ext>
            </a:extLst>
          </p:cNvPr>
          <p:cNvSpPr/>
          <p:nvPr/>
        </p:nvSpPr>
        <p:spPr>
          <a:xfrm>
            <a:off x="155278" y="3959548"/>
            <a:ext cx="914400" cy="914400"/>
          </a:xfrm>
          <a:prstGeom prst="rect">
            <a:avLst/>
          </a:prstGeom>
          <a:solidFill>
            <a:srgbClr val="718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C54A094-5D72-6C2B-247D-8FCF893242C6}"/>
              </a:ext>
            </a:extLst>
          </p:cNvPr>
          <p:cNvSpPr/>
          <p:nvPr/>
        </p:nvSpPr>
        <p:spPr>
          <a:xfrm>
            <a:off x="167367" y="5918002"/>
            <a:ext cx="914400" cy="914400"/>
          </a:xfrm>
          <a:prstGeom prst="rect">
            <a:avLst/>
          </a:prstGeom>
          <a:solidFill>
            <a:srgbClr val="FD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BF11B8-D58D-DA18-C8FD-674F98225CCF}"/>
              </a:ext>
            </a:extLst>
          </p:cNvPr>
          <p:cNvSpPr/>
          <p:nvPr/>
        </p:nvSpPr>
        <p:spPr>
          <a:xfrm>
            <a:off x="2187992" y="4926855"/>
            <a:ext cx="914400" cy="914400"/>
          </a:xfrm>
          <a:prstGeom prst="rect">
            <a:avLst/>
          </a:prstGeom>
          <a:solidFill>
            <a:srgbClr val="F48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9F30A1-DC23-9311-55CE-67B112E466C9}"/>
              </a:ext>
            </a:extLst>
          </p:cNvPr>
          <p:cNvSpPr>
            <a:spLocks noChangeAspect="1"/>
          </p:cNvSpPr>
          <p:nvPr/>
        </p:nvSpPr>
        <p:spPr>
          <a:xfrm>
            <a:off x="2187992" y="1984052"/>
            <a:ext cx="914400" cy="915014"/>
          </a:xfrm>
          <a:prstGeom prst="rect">
            <a:avLst/>
          </a:prstGeom>
          <a:solidFill>
            <a:srgbClr val="339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B59420-5192-B7FE-4DB1-F34480235C1D}"/>
              </a:ext>
            </a:extLst>
          </p:cNvPr>
          <p:cNvSpPr>
            <a:spLocks noChangeAspect="1"/>
          </p:cNvSpPr>
          <p:nvPr/>
        </p:nvSpPr>
        <p:spPr>
          <a:xfrm>
            <a:off x="2187992" y="1004825"/>
            <a:ext cx="914400" cy="914400"/>
          </a:xfrm>
          <a:prstGeom prst="rect">
            <a:avLst/>
          </a:prstGeom>
          <a:solidFill>
            <a:srgbClr val="DF2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B92B6DA-C5AB-99BB-F910-4C64D6E9212D}"/>
              </a:ext>
            </a:extLst>
          </p:cNvPr>
          <p:cNvSpPr/>
          <p:nvPr/>
        </p:nvSpPr>
        <p:spPr>
          <a:xfrm>
            <a:off x="2177574" y="2968401"/>
            <a:ext cx="914400" cy="914400"/>
          </a:xfrm>
          <a:prstGeom prst="rect">
            <a:avLst/>
          </a:prstGeom>
          <a:solidFill>
            <a:srgbClr val="247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42482F0-7EE5-D981-9B89-EC0B0C31ACCF}"/>
              </a:ext>
            </a:extLst>
          </p:cNvPr>
          <p:cNvSpPr/>
          <p:nvPr/>
        </p:nvSpPr>
        <p:spPr>
          <a:xfrm>
            <a:off x="2175903" y="3947628"/>
            <a:ext cx="914400" cy="914400"/>
          </a:xfrm>
          <a:prstGeom prst="rect">
            <a:avLst/>
          </a:prstGeom>
          <a:solidFill>
            <a:srgbClr val="718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0EDBF55-0D99-E732-3727-AD5164143937}"/>
              </a:ext>
            </a:extLst>
          </p:cNvPr>
          <p:cNvSpPr/>
          <p:nvPr/>
        </p:nvSpPr>
        <p:spPr>
          <a:xfrm>
            <a:off x="2187992" y="5906082"/>
            <a:ext cx="914400" cy="914400"/>
          </a:xfrm>
          <a:prstGeom prst="rect">
            <a:avLst/>
          </a:prstGeom>
          <a:solidFill>
            <a:srgbClr val="FD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1281AD-4B9D-9E2A-BD30-CC021145DA21}"/>
              </a:ext>
            </a:extLst>
          </p:cNvPr>
          <p:cNvSpPr>
            <a:spLocks noChangeAspect="1"/>
          </p:cNvSpPr>
          <p:nvPr/>
        </p:nvSpPr>
        <p:spPr>
          <a:xfrm>
            <a:off x="3192140" y="4914321"/>
            <a:ext cx="914400" cy="915014"/>
          </a:xfrm>
          <a:prstGeom prst="rect">
            <a:avLst/>
          </a:prstGeom>
          <a:solidFill>
            <a:srgbClr val="339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977C380-C579-40FB-C9C8-4B81EA9F789E}"/>
              </a:ext>
            </a:extLst>
          </p:cNvPr>
          <p:cNvSpPr>
            <a:spLocks noChangeAspect="1"/>
          </p:cNvSpPr>
          <p:nvPr/>
        </p:nvSpPr>
        <p:spPr>
          <a:xfrm>
            <a:off x="3192140" y="5906082"/>
            <a:ext cx="914400" cy="914400"/>
          </a:xfrm>
          <a:prstGeom prst="rect">
            <a:avLst/>
          </a:prstGeom>
          <a:solidFill>
            <a:srgbClr val="DF2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4627F57-32D5-0E19-C152-D0C57F3BB7FA}"/>
              </a:ext>
            </a:extLst>
          </p:cNvPr>
          <p:cNvSpPr/>
          <p:nvPr/>
        </p:nvSpPr>
        <p:spPr>
          <a:xfrm>
            <a:off x="3175997" y="3947628"/>
            <a:ext cx="914400" cy="914400"/>
          </a:xfrm>
          <a:prstGeom prst="rect">
            <a:avLst/>
          </a:prstGeom>
          <a:solidFill>
            <a:srgbClr val="247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1120B7-C357-12B4-8A17-F13466E126B8}"/>
              </a:ext>
            </a:extLst>
          </p:cNvPr>
          <p:cNvSpPr/>
          <p:nvPr/>
        </p:nvSpPr>
        <p:spPr>
          <a:xfrm>
            <a:off x="3175997" y="2953639"/>
            <a:ext cx="914400" cy="914400"/>
          </a:xfrm>
          <a:prstGeom prst="rect">
            <a:avLst/>
          </a:prstGeom>
          <a:solidFill>
            <a:srgbClr val="718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B17B91C-A477-0CA0-52A6-253DE87FDD06}"/>
              </a:ext>
            </a:extLst>
          </p:cNvPr>
          <p:cNvSpPr/>
          <p:nvPr/>
        </p:nvSpPr>
        <p:spPr>
          <a:xfrm>
            <a:off x="3192140" y="1004825"/>
            <a:ext cx="914400" cy="914400"/>
          </a:xfrm>
          <a:prstGeom prst="rect">
            <a:avLst/>
          </a:prstGeom>
          <a:solidFill>
            <a:srgbClr val="FD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48F376C-B9C1-7D57-C3F0-94FE54F01E09}"/>
              </a:ext>
            </a:extLst>
          </p:cNvPr>
          <p:cNvSpPr/>
          <p:nvPr/>
        </p:nvSpPr>
        <p:spPr>
          <a:xfrm>
            <a:off x="3175997" y="25598"/>
            <a:ext cx="914400" cy="914400"/>
          </a:xfrm>
          <a:prstGeom prst="rect">
            <a:avLst/>
          </a:prstGeom>
          <a:solidFill>
            <a:srgbClr val="FCB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20463B8-EFC5-912F-5093-F675D052198C}"/>
              </a:ext>
            </a:extLst>
          </p:cNvPr>
          <p:cNvSpPr/>
          <p:nvPr/>
        </p:nvSpPr>
        <p:spPr>
          <a:xfrm>
            <a:off x="3175997" y="1979232"/>
            <a:ext cx="914400" cy="914400"/>
          </a:xfrm>
          <a:prstGeom prst="rect">
            <a:avLst/>
          </a:prstGeom>
          <a:solidFill>
            <a:srgbClr val="F48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63C0989-8F3F-2333-4365-AA13BAC27816}"/>
              </a:ext>
            </a:extLst>
          </p:cNvPr>
          <p:cNvSpPr/>
          <p:nvPr/>
        </p:nvSpPr>
        <p:spPr>
          <a:xfrm>
            <a:off x="4174420" y="22756"/>
            <a:ext cx="914400" cy="914400"/>
          </a:xfrm>
          <a:prstGeom prst="rect">
            <a:avLst/>
          </a:prstGeom>
          <a:solidFill>
            <a:srgbClr val="00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052A4EF-2A76-3409-E299-F1F59249B0EC}"/>
              </a:ext>
            </a:extLst>
          </p:cNvPr>
          <p:cNvSpPr/>
          <p:nvPr/>
        </p:nvSpPr>
        <p:spPr>
          <a:xfrm>
            <a:off x="4174420" y="4924013"/>
            <a:ext cx="914400" cy="914400"/>
          </a:xfrm>
          <a:prstGeom prst="rect">
            <a:avLst/>
          </a:prstGeom>
          <a:solidFill>
            <a:srgbClr val="F48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C269376-9E5D-AC93-B1A7-58C9FC48E4A7}"/>
              </a:ext>
            </a:extLst>
          </p:cNvPr>
          <p:cNvSpPr>
            <a:spLocks noChangeAspect="1"/>
          </p:cNvSpPr>
          <p:nvPr/>
        </p:nvSpPr>
        <p:spPr>
          <a:xfrm>
            <a:off x="4174420" y="1981210"/>
            <a:ext cx="914400" cy="915014"/>
          </a:xfrm>
          <a:prstGeom prst="rect">
            <a:avLst/>
          </a:prstGeom>
          <a:solidFill>
            <a:srgbClr val="339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B6F815-2AB9-02A0-CB43-0AF11A307901}"/>
              </a:ext>
            </a:extLst>
          </p:cNvPr>
          <p:cNvSpPr>
            <a:spLocks noChangeAspect="1"/>
          </p:cNvSpPr>
          <p:nvPr/>
        </p:nvSpPr>
        <p:spPr>
          <a:xfrm>
            <a:off x="4174420" y="1001983"/>
            <a:ext cx="914400" cy="914400"/>
          </a:xfrm>
          <a:prstGeom prst="rect">
            <a:avLst/>
          </a:prstGeom>
          <a:solidFill>
            <a:srgbClr val="DF2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232BB64-C80B-68B6-BF44-8F4314A1C1A9}"/>
              </a:ext>
            </a:extLst>
          </p:cNvPr>
          <p:cNvSpPr/>
          <p:nvPr/>
        </p:nvSpPr>
        <p:spPr>
          <a:xfrm>
            <a:off x="4164002" y="2965559"/>
            <a:ext cx="914400" cy="914400"/>
          </a:xfrm>
          <a:prstGeom prst="rect">
            <a:avLst/>
          </a:prstGeom>
          <a:solidFill>
            <a:srgbClr val="247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65AA8F4-5B38-28B0-9D79-780555DDFDF0}"/>
              </a:ext>
            </a:extLst>
          </p:cNvPr>
          <p:cNvSpPr/>
          <p:nvPr/>
        </p:nvSpPr>
        <p:spPr>
          <a:xfrm>
            <a:off x="4162331" y="3944786"/>
            <a:ext cx="914400" cy="914400"/>
          </a:xfrm>
          <a:prstGeom prst="rect">
            <a:avLst/>
          </a:prstGeom>
          <a:solidFill>
            <a:srgbClr val="718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AB9004E-3957-D65A-3295-C8294E13D3BD}"/>
              </a:ext>
            </a:extLst>
          </p:cNvPr>
          <p:cNvSpPr/>
          <p:nvPr/>
        </p:nvSpPr>
        <p:spPr>
          <a:xfrm>
            <a:off x="4174420" y="5903240"/>
            <a:ext cx="914400" cy="914400"/>
          </a:xfrm>
          <a:prstGeom prst="rect">
            <a:avLst/>
          </a:prstGeom>
          <a:solidFill>
            <a:srgbClr val="FD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95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solidFill>
                  <a:schemeClr val="accent3"/>
                </a:solidFill>
              </a:rPr>
              <a:t>2025 HSA Plan (HSA 5000)</a:t>
            </a:r>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247776"/>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BE4D2A2D-C57E-17A2-25D5-1A365D9C933B}"/>
              </a:ext>
            </a:extLst>
          </p:cNvPr>
          <p:cNvPicPr>
            <a:picLocks noChangeAspect="1"/>
          </p:cNvPicPr>
          <p:nvPr/>
        </p:nvPicPr>
        <p:blipFill>
          <a:blip r:embed="rId2"/>
          <a:stretch>
            <a:fillRect/>
          </a:stretch>
        </p:blipFill>
        <p:spPr>
          <a:xfrm>
            <a:off x="766762" y="1452562"/>
            <a:ext cx="10658475" cy="3952875"/>
          </a:xfrm>
          <a:prstGeom prst="rect">
            <a:avLst/>
          </a:prstGeom>
        </p:spPr>
      </p:pic>
    </p:spTree>
    <p:extLst>
      <p:ext uri="{BB962C8B-B14F-4D97-AF65-F5344CB8AC3E}">
        <p14:creationId xmlns:p14="http://schemas.microsoft.com/office/powerpoint/2010/main" val="294819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solidFill>
                  <a:schemeClr val="accent4"/>
                </a:solidFill>
              </a:rPr>
              <a:t>2025 </a:t>
            </a:r>
            <a:r>
              <a:rPr lang="en-US" b="1" i="0" dirty="0">
                <a:solidFill>
                  <a:schemeClr val="accent4"/>
                </a:solidFill>
                <a:effectLst/>
                <a:highlight>
                  <a:srgbClr val="FFFFFF"/>
                </a:highlight>
                <a:latin typeface="Helvetica Neue"/>
              </a:rPr>
              <a:t>HSA Plus Plan (HSA 2250) </a:t>
            </a:r>
            <a:endParaRPr lang="en-US" dirty="0">
              <a:solidFill>
                <a:schemeClr val="accent4"/>
              </a:solidFill>
            </a:endParaRPr>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AACEB073-0755-7A0E-1A67-41DBEB660F14}"/>
              </a:ext>
            </a:extLst>
          </p:cNvPr>
          <p:cNvPicPr>
            <a:picLocks noChangeAspect="1"/>
          </p:cNvPicPr>
          <p:nvPr/>
        </p:nvPicPr>
        <p:blipFill>
          <a:blip r:embed="rId2"/>
          <a:stretch>
            <a:fillRect/>
          </a:stretch>
        </p:blipFill>
        <p:spPr>
          <a:xfrm>
            <a:off x="609599" y="1562100"/>
            <a:ext cx="10458450" cy="4381500"/>
          </a:xfrm>
          <a:prstGeom prst="rect">
            <a:avLst/>
          </a:prstGeom>
        </p:spPr>
      </p:pic>
      <p:sp>
        <p:nvSpPr>
          <p:cNvPr id="8" name="TextBox 7">
            <a:extLst>
              <a:ext uri="{FF2B5EF4-FFF2-40B4-BE49-F238E27FC236}">
                <a16:creationId xmlns:a16="http://schemas.microsoft.com/office/drawing/2014/main" id="{8EDF23B9-B9D5-C69C-A6F4-00D400809E06}"/>
              </a:ext>
            </a:extLst>
          </p:cNvPr>
          <p:cNvSpPr txBox="1"/>
          <p:nvPr/>
        </p:nvSpPr>
        <p:spPr>
          <a:xfrm>
            <a:off x="504825" y="5791200"/>
            <a:ext cx="10039350" cy="738664"/>
          </a:xfrm>
          <a:prstGeom prst="rect">
            <a:avLst/>
          </a:prstGeom>
          <a:noFill/>
        </p:spPr>
        <p:txBody>
          <a:bodyPr wrap="square" rtlCol="0">
            <a:spAutoFit/>
          </a:bodyPr>
          <a:lstStyle/>
          <a:p>
            <a:r>
              <a:rPr lang="en-US" sz="1400" b="0" i="1" dirty="0">
                <a:solidFill>
                  <a:srgbClr val="C00000"/>
                </a:solidFill>
                <a:effectLst/>
                <a:highlight>
                  <a:srgbClr val="FFFFFF"/>
                </a:highlight>
                <a:latin typeface="Helvetica Neue"/>
              </a:rPr>
              <a:t>If you elect the HSA Plus Plan, Cummins will contribute $600 for Employee only coverage and $1,200 for all other coverage levels. If you are not eligible to contribute to an HSA, Cummins will contribute to a Health Reimbursement Arrangement (HRA) instead.</a:t>
            </a:r>
            <a:endParaRPr lang="en-US" sz="1400" i="1" dirty="0">
              <a:solidFill>
                <a:srgbClr val="C00000"/>
              </a:solidFill>
            </a:endParaRPr>
          </a:p>
        </p:txBody>
      </p:sp>
    </p:spTree>
    <p:extLst>
      <p:ext uri="{BB962C8B-B14F-4D97-AF65-F5344CB8AC3E}">
        <p14:creationId xmlns:p14="http://schemas.microsoft.com/office/powerpoint/2010/main" val="119464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solidFill>
                  <a:schemeClr val="accent2"/>
                </a:solidFill>
              </a:rPr>
              <a:t>2025 </a:t>
            </a:r>
            <a:r>
              <a:rPr lang="en-US" b="1" i="0" dirty="0">
                <a:solidFill>
                  <a:schemeClr val="accent2"/>
                </a:solidFill>
                <a:effectLst/>
                <a:highlight>
                  <a:srgbClr val="FFFFFF"/>
                </a:highlight>
                <a:latin typeface="Helvetica Neue"/>
              </a:rPr>
              <a:t>PPO Plan</a:t>
            </a:r>
            <a:endParaRPr lang="en-US" dirty="0">
              <a:solidFill>
                <a:schemeClr val="accent2"/>
              </a:solidFill>
            </a:endParaRPr>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3614DDB5-9FFB-231D-0911-EA879AE51E11}"/>
              </a:ext>
            </a:extLst>
          </p:cNvPr>
          <p:cNvPicPr>
            <a:picLocks noChangeAspect="1"/>
          </p:cNvPicPr>
          <p:nvPr/>
        </p:nvPicPr>
        <p:blipFill>
          <a:blip r:embed="rId2"/>
          <a:stretch>
            <a:fillRect/>
          </a:stretch>
        </p:blipFill>
        <p:spPr>
          <a:xfrm>
            <a:off x="609600" y="1338265"/>
            <a:ext cx="9877426" cy="5114612"/>
          </a:xfrm>
          <a:prstGeom prst="rect">
            <a:avLst/>
          </a:prstGeom>
        </p:spPr>
      </p:pic>
    </p:spTree>
    <p:extLst>
      <p:ext uri="{BB962C8B-B14F-4D97-AF65-F5344CB8AC3E}">
        <p14:creationId xmlns:p14="http://schemas.microsoft.com/office/powerpoint/2010/main" val="55687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F4148D-84E4-5A39-C108-B90827C0EE6E}"/>
              </a:ext>
            </a:extLst>
          </p:cNvPr>
          <p:cNvPicPr>
            <a:picLocks noChangeAspect="1"/>
          </p:cNvPicPr>
          <p:nvPr/>
        </p:nvPicPr>
        <p:blipFill>
          <a:blip r:embed="rId2"/>
          <a:stretch>
            <a:fillRect/>
          </a:stretch>
        </p:blipFill>
        <p:spPr>
          <a:xfrm>
            <a:off x="1576071" y="1420813"/>
            <a:ext cx="8482012" cy="4617525"/>
          </a:xfrm>
          <a:prstGeom prst="rect">
            <a:avLst/>
          </a:prstGeom>
        </p:spPr>
      </p:pic>
      <p:sp>
        <p:nvSpPr>
          <p:cNvPr id="2" name="Title 1">
            <a:extLst>
              <a:ext uri="{FF2B5EF4-FFF2-40B4-BE49-F238E27FC236}">
                <a16:creationId xmlns:a16="http://schemas.microsoft.com/office/drawing/2014/main" id="{BB1A712F-CE54-D1E2-FCA8-A3C0D347D8D3}"/>
              </a:ext>
            </a:extLst>
          </p:cNvPr>
          <p:cNvSpPr>
            <a:spLocks noGrp="1"/>
          </p:cNvSpPr>
          <p:nvPr>
            <p:ph type="title"/>
          </p:nvPr>
        </p:nvSpPr>
        <p:spPr>
          <a:xfrm>
            <a:off x="609600" y="365126"/>
            <a:ext cx="10744200" cy="749300"/>
          </a:xfrm>
        </p:spPr>
        <p:txBody>
          <a:bodyPr/>
          <a:lstStyle/>
          <a:p>
            <a:r>
              <a:rPr lang="en-US" dirty="0">
                <a:solidFill>
                  <a:srgbClr val="3396BF"/>
                </a:solidFill>
              </a:rPr>
              <a:t>Employee Contributions for Medical</a:t>
            </a:r>
          </a:p>
        </p:txBody>
      </p:sp>
      <p:sp>
        <p:nvSpPr>
          <p:cNvPr id="3" name="Text Placeholder 2">
            <a:extLst>
              <a:ext uri="{FF2B5EF4-FFF2-40B4-BE49-F238E27FC236}">
                <a16:creationId xmlns:a16="http://schemas.microsoft.com/office/drawing/2014/main" id="{AA53FCEC-BFBC-C19A-FD77-0A4A6C15497C}"/>
              </a:ext>
            </a:extLst>
          </p:cNvPr>
          <p:cNvSpPr>
            <a:spLocks noGrp="1"/>
          </p:cNvSpPr>
          <p:nvPr>
            <p:ph type="body" sz="quarter" idx="11"/>
          </p:nvPr>
        </p:nvSpPr>
        <p:spPr>
          <a:xfrm>
            <a:off x="609600" y="1072614"/>
            <a:ext cx="10972801" cy="401635"/>
          </a:xfrm>
        </p:spPr>
        <p:txBody>
          <a:bodyPr>
            <a:normAutofit/>
          </a:bodyPr>
          <a:lstStyle/>
          <a:p>
            <a:r>
              <a:rPr lang="en-US" b="1" dirty="0">
                <a:solidFill>
                  <a:srgbClr val="C00000"/>
                </a:solidFill>
              </a:rPr>
              <a:t>For employees whose base pay* is less than $60,000 a year</a:t>
            </a:r>
          </a:p>
        </p:txBody>
      </p:sp>
      <p:sp>
        <p:nvSpPr>
          <p:cNvPr id="4" name="Text Placeholder 3">
            <a:extLst>
              <a:ext uri="{FF2B5EF4-FFF2-40B4-BE49-F238E27FC236}">
                <a16:creationId xmlns:a16="http://schemas.microsoft.com/office/drawing/2014/main" id="{E81160AF-89C5-E710-F6B7-DCC5E0E39560}"/>
              </a:ext>
            </a:extLst>
          </p:cNvPr>
          <p:cNvSpPr>
            <a:spLocks noGrp="1"/>
          </p:cNvSpPr>
          <p:nvPr>
            <p:ph type="body" sz="quarter" idx="12"/>
          </p:nvPr>
        </p:nvSpPr>
        <p:spPr/>
        <p:txBody>
          <a:bodyPr/>
          <a:lstStyle/>
          <a:p>
            <a:endParaRPr lang="en-US"/>
          </a:p>
        </p:txBody>
      </p:sp>
      <p:sp>
        <p:nvSpPr>
          <p:cNvPr id="8" name="TextBox 7">
            <a:extLst>
              <a:ext uri="{FF2B5EF4-FFF2-40B4-BE49-F238E27FC236}">
                <a16:creationId xmlns:a16="http://schemas.microsoft.com/office/drawing/2014/main" id="{5AADF833-71BE-5E07-11B5-7E70179FE795}"/>
              </a:ext>
            </a:extLst>
          </p:cNvPr>
          <p:cNvSpPr txBox="1"/>
          <p:nvPr/>
        </p:nvSpPr>
        <p:spPr>
          <a:xfrm>
            <a:off x="381000" y="6276975"/>
            <a:ext cx="9372600" cy="307777"/>
          </a:xfrm>
          <a:prstGeom prst="rect">
            <a:avLst/>
          </a:prstGeom>
          <a:noFill/>
        </p:spPr>
        <p:txBody>
          <a:bodyPr wrap="square" rtlCol="0">
            <a:spAutoFit/>
          </a:bodyPr>
          <a:lstStyle/>
          <a:p>
            <a:r>
              <a:rPr lang="en-US" sz="1400" dirty="0"/>
              <a:t>* Includes only base salary or hourly pay; does not include variable compensation, such as bonuses or overtime pay</a:t>
            </a:r>
          </a:p>
        </p:txBody>
      </p:sp>
    </p:spTree>
    <p:extLst>
      <p:ext uri="{BB962C8B-B14F-4D97-AF65-F5344CB8AC3E}">
        <p14:creationId xmlns:p14="http://schemas.microsoft.com/office/powerpoint/2010/main" val="253042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712F-CE54-D1E2-FCA8-A3C0D347D8D3}"/>
              </a:ext>
            </a:extLst>
          </p:cNvPr>
          <p:cNvSpPr>
            <a:spLocks noGrp="1"/>
          </p:cNvSpPr>
          <p:nvPr>
            <p:ph type="title"/>
          </p:nvPr>
        </p:nvSpPr>
        <p:spPr>
          <a:xfrm>
            <a:off x="609600" y="365126"/>
            <a:ext cx="10744200" cy="749300"/>
          </a:xfrm>
        </p:spPr>
        <p:txBody>
          <a:bodyPr/>
          <a:lstStyle/>
          <a:p>
            <a:r>
              <a:rPr lang="en-US" dirty="0">
                <a:solidFill>
                  <a:srgbClr val="3396BF"/>
                </a:solidFill>
              </a:rPr>
              <a:t>Employee Contributions for Medical</a:t>
            </a:r>
          </a:p>
        </p:txBody>
      </p:sp>
      <p:sp>
        <p:nvSpPr>
          <p:cNvPr id="3" name="Text Placeholder 2">
            <a:extLst>
              <a:ext uri="{FF2B5EF4-FFF2-40B4-BE49-F238E27FC236}">
                <a16:creationId xmlns:a16="http://schemas.microsoft.com/office/drawing/2014/main" id="{AA53FCEC-BFBC-C19A-FD77-0A4A6C15497C}"/>
              </a:ext>
            </a:extLst>
          </p:cNvPr>
          <p:cNvSpPr>
            <a:spLocks noGrp="1"/>
          </p:cNvSpPr>
          <p:nvPr>
            <p:ph type="body" sz="quarter" idx="11"/>
          </p:nvPr>
        </p:nvSpPr>
        <p:spPr>
          <a:xfrm>
            <a:off x="609600" y="1072614"/>
            <a:ext cx="10972801" cy="401635"/>
          </a:xfrm>
        </p:spPr>
        <p:txBody>
          <a:bodyPr>
            <a:normAutofit/>
          </a:bodyPr>
          <a:lstStyle/>
          <a:p>
            <a:r>
              <a:rPr lang="en-US" b="1" dirty="0">
                <a:solidFill>
                  <a:srgbClr val="C00000"/>
                </a:solidFill>
              </a:rPr>
              <a:t>For employees whose base pay* is between $60,001-$100,000 a year</a:t>
            </a:r>
          </a:p>
        </p:txBody>
      </p:sp>
      <p:sp>
        <p:nvSpPr>
          <p:cNvPr id="4" name="Text Placeholder 3">
            <a:extLst>
              <a:ext uri="{FF2B5EF4-FFF2-40B4-BE49-F238E27FC236}">
                <a16:creationId xmlns:a16="http://schemas.microsoft.com/office/drawing/2014/main" id="{E81160AF-89C5-E710-F6B7-DCC5E0E39560}"/>
              </a:ext>
            </a:extLst>
          </p:cNvPr>
          <p:cNvSpPr>
            <a:spLocks noGrp="1"/>
          </p:cNvSpPr>
          <p:nvPr>
            <p:ph type="body" sz="quarter" idx="12"/>
          </p:nvPr>
        </p:nvSpPr>
        <p:spPr/>
        <p:txBody>
          <a:bodyPr/>
          <a:lstStyle/>
          <a:p>
            <a:endParaRPr lang="en-US"/>
          </a:p>
        </p:txBody>
      </p:sp>
      <p:sp>
        <p:nvSpPr>
          <p:cNvPr id="8" name="TextBox 7">
            <a:extLst>
              <a:ext uri="{FF2B5EF4-FFF2-40B4-BE49-F238E27FC236}">
                <a16:creationId xmlns:a16="http://schemas.microsoft.com/office/drawing/2014/main" id="{5AADF833-71BE-5E07-11B5-7E70179FE795}"/>
              </a:ext>
            </a:extLst>
          </p:cNvPr>
          <p:cNvSpPr txBox="1"/>
          <p:nvPr/>
        </p:nvSpPr>
        <p:spPr>
          <a:xfrm>
            <a:off x="381000" y="6276975"/>
            <a:ext cx="9372600" cy="307777"/>
          </a:xfrm>
          <a:prstGeom prst="rect">
            <a:avLst/>
          </a:prstGeom>
          <a:noFill/>
        </p:spPr>
        <p:txBody>
          <a:bodyPr wrap="square" rtlCol="0">
            <a:spAutoFit/>
          </a:bodyPr>
          <a:lstStyle/>
          <a:p>
            <a:r>
              <a:rPr lang="en-US" sz="1400" dirty="0"/>
              <a:t>* Includes only base salary or hourly pay; does not include variable compensation, such as bonuses or overtime pay</a:t>
            </a:r>
          </a:p>
        </p:txBody>
      </p:sp>
      <p:pic>
        <p:nvPicPr>
          <p:cNvPr id="7" name="Picture 6">
            <a:extLst>
              <a:ext uri="{FF2B5EF4-FFF2-40B4-BE49-F238E27FC236}">
                <a16:creationId xmlns:a16="http://schemas.microsoft.com/office/drawing/2014/main" id="{F50D1F8E-FC00-EB18-33D4-769FDBB2DBC0}"/>
              </a:ext>
            </a:extLst>
          </p:cNvPr>
          <p:cNvPicPr>
            <a:picLocks noChangeAspect="1"/>
          </p:cNvPicPr>
          <p:nvPr/>
        </p:nvPicPr>
        <p:blipFill>
          <a:blip r:embed="rId2"/>
          <a:stretch>
            <a:fillRect/>
          </a:stretch>
        </p:blipFill>
        <p:spPr>
          <a:xfrm>
            <a:off x="1576071" y="1474249"/>
            <a:ext cx="8482012" cy="4560847"/>
          </a:xfrm>
          <a:prstGeom prst="rect">
            <a:avLst/>
          </a:prstGeom>
        </p:spPr>
      </p:pic>
    </p:spTree>
    <p:extLst>
      <p:ext uri="{BB962C8B-B14F-4D97-AF65-F5344CB8AC3E}">
        <p14:creationId xmlns:p14="http://schemas.microsoft.com/office/powerpoint/2010/main" val="196679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E24E-E12F-8C48-00CD-9553C7B4ADF8}"/>
              </a:ext>
            </a:extLst>
          </p:cNvPr>
          <p:cNvSpPr>
            <a:spLocks noGrp="1"/>
          </p:cNvSpPr>
          <p:nvPr>
            <p:ph type="title"/>
          </p:nvPr>
        </p:nvSpPr>
        <p:spPr/>
        <p:txBody>
          <a:bodyPr anchor="t">
            <a:normAutofit/>
          </a:bodyPr>
          <a:lstStyle/>
          <a:p>
            <a:r>
              <a:rPr lang="en-US" sz="4000" b="1" dirty="0">
                <a:latin typeface="Arial" panose="020B0604020202020204" pitchFamily="34" charset="0"/>
                <a:cs typeface="Arial" panose="020B0604020202020204" pitchFamily="34" charset="0"/>
              </a:rPr>
              <a:t>Employee Contribution Impact - Medical</a:t>
            </a:r>
          </a:p>
        </p:txBody>
      </p:sp>
      <p:graphicFrame>
        <p:nvGraphicFramePr>
          <p:cNvPr id="12" name="Table 11">
            <a:extLst>
              <a:ext uri="{FF2B5EF4-FFF2-40B4-BE49-F238E27FC236}">
                <a16:creationId xmlns:a16="http://schemas.microsoft.com/office/drawing/2014/main" id="{E0F9C7E2-006D-3BDA-D0D8-64DB222455DB}"/>
              </a:ext>
            </a:extLst>
          </p:cNvPr>
          <p:cNvGraphicFramePr>
            <a:graphicFrameLocks noGrp="1"/>
          </p:cNvGraphicFramePr>
          <p:nvPr/>
        </p:nvGraphicFramePr>
        <p:xfrm>
          <a:off x="3398256" y="1362744"/>
          <a:ext cx="5479413" cy="1089660"/>
        </p:xfrm>
        <a:graphic>
          <a:graphicData uri="http://schemas.openxmlformats.org/drawingml/2006/table">
            <a:tbl>
              <a:tblPr>
                <a:tableStyleId>{5C22544A-7EE6-4342-B048-85BDC9FD1C3A}</a:tableStyleId>
              </a:tblPr>
              <a:tblGrid>
                <a:gridCol w="1670894">
                  <a:extLst>
                    <a:ext uri="{9D8B030D-6E8A-4147-A177-3AD203B41FA5}">
                      <a16:colId xmlns:a16="http://schemas.microsoft.com/office/drawing/2014/main" val="3713797770"/>
                    </a:ext>
                  </a:extLst>
                </a:gridCol>
                <a:gridCol w="1370805">
                  <a:extLst>
                    <a:ext uri="{9D8B030D-6E8A-4147-A177-3AD203B41FA5}">
                      <a16:colId xmlns:a16="http://schemas.microsoft.com/office/drawing/2014/main" val="142202065"/>
                    </a:ext>
                  </a:extLst>
                </a:gridCol>
                <a:gridCol w="1078739">
                  <a:extLst>
                    <a:ext uri="{9D8B030D-6E8A-4147-A177-3AD203B41FA5}">
                      <a16:colId xmlns:a16="http://schemas.microsoft.com/office/drawing/2014/main" val="599438491"/>
                    </a:ext>
                  </a:extLst>
                </a:gridCol>
                <a:gridCol w="1358975">
                  <a:extLst>
                    <a:ext uri="{9D8B030D-6E8A-4147-A177-3AD203B41FA5}">
                      <a16:colId xmlns:a16="http://schemas.microsoft.com/office/drawing/2014/main" val="4127196030"/>
                    </a:ext>
                  </a:extLst>
                </a:gridCol>
              </a:tblGrid>
              <a:tr h="10353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effectLst/>
                          <a:latin typeface="Arial" panose="020B0604020202020204" pitchFamily="34" charset="0"/>
                          <a:cs typeface="Arial" panose="020B0604020202020204" pitchFamily="34" charset="0"/>
                        </a:rPr>
                        <a:t>2024</a:t>
                      </a:r>
                      <a:r>
                        <a:rPr lang="en-US" sz="1200" b="0" i="0" u="none" strike="noStrike" dirty="0">
                          <a:effectLst/>
                          <a:latin typeface="Arial" panose="020B0604020202020204" pitchFamily="34" charset="0"/>
                          <a:cs typeface="Arial" panose="020B0604020202020204" pitchFamily="34" charset="0"/>
                        </a:rPr>
                        <a:t> – </a:t>
                      </a:r>
                      <a:r>
                        <a:rPr lang="en-US" sz="900" b="0" i="0" u="none" strike="noStrike" dirty="0">
                          <a:effectLst/>
                          <a:latin typeface="Arial" panose="020B0604020202020204" pitchFamily="34" charset="0"/>
                          <a:cs typeface="Arial" panose="020B0604020202020204" pitchFamily="34" charset="0"/>
                        </a:rPr>
                        <a:t>52 Pay Periods (Weekly)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HSA 3200</a:t>
                      </a:r>
                    </a:p>
                  </a:txBody>
                  <a:tcPr marL="7620" marR="7620" marT="7620" marB="0" anchor="ctr">
                    <a:solidFill>
                      <a:schemeClr val="tx1"/>
                    </a:solidFill>
                  </a:tcP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HSA 1600</a:t>
                      </a:r>
                    </a:p>
                  </a:txBody>
                  <a:tcPr marL="7620" marR="7620" marT="7620" marB="0" anchor="ctr">
                    <a:solidFill>
                      <a:schemeClr val="tx1"/>
                    </a:solidFill>
                  </a:tcP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PPO</a:t>
                      </a:r>
                    </a:p>
                  </a:txBody>
                  <a:tcPr marL="7620" marR="7620" marT="7620" marB="0" anchor="ctr">
                    <a:solidFill>
                      <a:schemeClr val="tx1"/>
                    </a:solidFill>
                  </a:tcPr>
                </a:tc>
                <a:extLst>
                  <a:ext uri="{0D108BD9-81ED-4DB2-BD59-A6C34878D82A}">
                    <a16:rowId xmlns:a16="http://schemas.microsoft.com/office/drawing/2014/main" val="957630812"/>
                  </a:ext>
                </a:extLst>
              </a:tr>
              <a:tr h="1828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EE Only</a:t>
                      </a:r>
                    </a:p>
                  </a:txBody>
                  <a:tcPr marL="7620" marR="7620" marT="7620" marB="0" anchor="ctr">
                    <a:solidFill>
                      <a:srgbClr val="00578A"/>
                    </a:solidFill>
                  </a:tcPr>
                </a:tc>
                <a:tc>
                  <a:txBody>
                    <a:bodyPr/>
                    <a:lstStyle/>
                    <a:p>
                      <a:pPr algn="ctr" rtl="0" fontAlgn="b"/>
                      <a:r>
                        <a:rPr lang="en-US" sz="1200" b="0" i="0" u="none" strike="noStrike" dirty="0">
                          <a:solidFill>
                            <a:srgbClr val="000000"/>
                          </a:solidFill>
                          <a:effectLst/>
                          <a:latin typeface="Arial" panose="020B0604020202020204" pitchFamily="34" charset="0"/>
                        </a:rPr>
                        <a:t>$17.81</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$37.58</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$41.34</a:t>
                      </a:r>
                    </a:p>
                  </a:txBody>
                  <a:tcPr marL="6350" marR="6350" marT="6350" marB="0" anchor="ctr"/>
                </a:tc>
                <a:extLst>
                  <a:ext uri="{0D108BD9-81ED-4DB2-BD59-A6C34878D82A}">
                    <a16:rowId xmlns:a16="http://schemas.microsoft.com/office/drawing/2014/main" val="1606969138"/>
                  </a:ext>
                </a:extLst>
              </a:tr>
              <a:tr h="1828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EE &amp; SP</a:t>
                      </a:r>
                    </a:p>
                  </a:txBody>
                  <a:tcPr marL="7620" marR="7620" marT="7620" marB="0" anchor="ctr">
                    <a:solidFill>
                      <a:srgbClr val="00578A"/>
                    </a:solidFill>
                  </a:tcPr>
                </a:tc>
                <a:tc>
                  <a:txBody>
                    <a:bodyPr/>
                    <a:lstStyle/>
                    <a:p>
                      <a:pPr algn="ctr" rtl="0" fontAlgn="b"/>
                      <a:r>
                        <a:rPr lang="en-US" sz="1200" b="0" i="0" u="none" strike="noStrike" dirty="0">
                          <a:solidFill>
                            <a:srgbClr val="000000"/>
                          </a:solidFill>
                          <a:effectLst/>
                          <a:latin typeface="Arial" panose="020B0604020202020204" pitchFamily="34" charset="0"/>
                        </a:rPr>
                        <a:t>$24.01</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$62.12</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$68.33</a:t>
                      </a:r>
                    </a:p>
                  </a:txBody>
                  <a:tcPr marL="6350" marR="6350" marT="6350" marB="0" anchor="ctr"/>
                </a:tc>
                <a:extLst>
                  <a:ext uri="{0D108BD9-81ED-4DB2-BD59-A6C34878D82A}">
                    <a16:rowId xmlns:a16="http://schemas.microsoft.com/office/drawing/2014/main" val="812903486"/>
                  </a:ext>
                </a:extLst>
              </a:tr>
              <a:tr h="1828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EE &amp; CH</a:t>
                      </a:r>
                    </a:p>
                  </a:txBody>
                  <a:tcPr marL="7620" marR="7620" marT="7620" marB="0" anchor="ctr">
                    <a:solidFill>
                      <a:srgbClr val="00578A"/>
                    </a:solidFill>
                  </a:tcPr>
                </a:tc>
                <a:tc>
                  <a:txBody>
                    <a:bodyPr/>
                    <a:lstStyle/>
                    <a:p>
                      <a:pPr algn="ctr" rtl="0" fontAlgn="b"/>
                      <a:r>
                        <a:rPr lang="en-US" sz="1200" b="0" i="0" u="none" strike="noStrike" dirty="0">
                          <a:solidFill>
                            <a:srgbClr val="000000"/>
                          </a:solidFill>
                          <a:effectLst/>
                          <a:latin typeface="Arial" panose="020B0604020202020204" pitchFamily="34" charset="0"/>
                        </a:rPr>
                        <a:t>$20.92</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$54.31</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$59.75 </a:t>
                      </a:r>
                    </a:p>
                  </a:txBody>
                  <a:tcPr marL="6350" marR="6350" marT="6350" marB="0" anchor="ctr"/>
                </a:tc>
                <a:extLst>
                  <a:ext uri="{0D108BD9-81ED-4DB2-BD59-A6C34878D82A}">
                    <a16:rowId xmlns:a16="http://schemas.microsoft.com/office/drawing/2014/main" val="3213075144"/>
                  </a:ext>
                </a:extLst>
              </a:tr>
              <a:tr h="1828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EE &amp; Fam</a:t>
                      </a:r>
                    </a:p>
                  </a:txBody>
                  <a:tcPr marL="7620" marR="7620" marT="7620" marB="0" anchor="ctr">
                    <a:solidFill>
                      <a:srgbClr val="00578A"/>
                    </a:solidFill>
                  </a:tcPr>
                </a:tc>
                <a:tc>
                  <a:txBody>
                    <a:bodyPr/>
                    <a:lstStyle/>
                    <a:p>
                      <a:pPr algn="ctr" rtl="0" fontAlgn="b"/>
                      <a:r>
                        <a:rPr lang="en-US" sz="1200" b="0" i="0" u="none" strike="noStrike" dirty="0">
                          <a:solidFill>
                            <a:srgbClr val="000000"/>
                          </a:solidFill>
                          <a:effectLst/>
                          <a:latin typeface="Arial" panose="020B0604020202020204" pitchFamily="34" charset="0"/>
                        </a:rPr>
                        <a:t>$27.11</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$79.14</a:t>
                      </a:r>
                    </a:p>
                  </a:txBody>
                  <a:tcPr marL="6350" marR="6350" marT="6350" marB="0" anchor="ctr"/>
                </a:tc>
                <a:tc>
                  <a:txBody>
                    <a:bodyPr/>
                    <a:lstStyle/>
                    <a:p>
                      <a:pPr algn="ctr" rtl="0" fontAlgn="b"/>
                      <a:r>
                        <a:rPr lang="en-US" sz="1200" b="0" i="0" u="none" strike="noStrike" dirty="0">
                          <a:solidFill>
                            <a:srgbClr val="000000"/>
                          </a:solidFill>
                          <a:effectLst/>
                          <a:latin typeface="Arial" panose="020B0604020202020204" pitchFamily="34" charset="0"/>
                        </a:rPr>
                        <a:t>$87.06</a:t>
                      </a:r>
                    </a:p>
                  </a:txBody>
                  <a:tcPr marL="6350" marR="6350" marT="6350" marB="0" anchor="ctr"/>
                </a:tc>
                <a:extLst>
                  <a:ext uri="{0D108BD9-81ED-4DB2-BD59-A6C34878D82A}">
                    <a16:rowId xmlns:a16="http://schemas.microsoft.com/office/drawing/2014/main" val="1565515576"/>
                  </a:ext>
                </a:extLst>
              </a:tr>
            </a:tbl>
          </a:graphicData>
        </a:graphic>
      </p:graphicFrame>
      <p:cxnSp>
        <p:nvCxnSpPr>
          <p:cNvPr id="16" name="Straight Connector 15">
            <a:extLst>
              <a:ext uri="{FF2B5EF4-FFF2-40B4-BE49-F238E27FC236}">
                <a16:creationId xmlns:a16="http://schemas.microsoft.com/office/drawing/2014/main" id="{606E24E4-7D4D-77BC-68B1-1D778863C684}"/>
              </a:ext>
            </a:extLst>
          </p:cNvPr>
          <p:cNvCxnSpPr>
            <a:cxnSpLocks/>
          </p:cNvCxnSpPr>
          <p:nvPr/>
        </p:nvCxnSpPr>
        <p:spPr>
          <a:xfrm>
            <a:off x="805482" y="3187965"/>
            <a:ext cx="105810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9C088AD7-51B3-624B-8C39-11FDA2968B74}"/>
              </a:ext>
            </a:extLst>
          </p:cNvPr>
          <p:cNvGraphicFramePr>
            <a:graphicFrameLocks noGrp="1"/>
          </p:cNvGraphicFramePr>
          <p:nvPr/>
        </p:nvGraphicFramePr>
        <p:xfrm>
          <a:off x="1376737" y="3478165"/>
          <a:ext cx="9594376" cy="1941932"/>
        </p:xfrm>
        <a:graphic>
          <a:graphicData uri="http://schemas.openxmlformats.org/drawingml/2006/table">
            <a:tbl>
              <a:tblPr/>
              <a:tblGrid>
                <a:gridCol w="1055537">
                  <a:extLst>
                    <a:ext uri="{9D8B030D-6E8A-4147-A177-3AD203B41FA5}">
                      <a16:colId xmlns:a16="http://schemas.microsoft.com/office/drawing/2014/main" val="2205729673"/>
                    </a:ext>
                  </a:extLst>
                </a:gridCol>
                <a:gridCol w="985422">
                  <a:extLst>
                    <a:ext uri="{9D8B030D-6E8A-4147-A177-3AD203B41FA5}">
                      <a16:colId xmlns:a16="http://schemas.microsoft.com/office/drawing/2014/main" val="726361362"/>
                    </a:ext>
                  </a:extLst>
                </a:gridCol>
                <a:gridCol w="923277">
                  <a:extLst>
                    <a:ext uri="{9D8B030D-6E8A-4147-A177-3AD203B41FA5}">
                      <a16:colId xmlns:a16="http://schemas.microsoft.com/office/drawing/2014/main" val="1386671042"/>
                    </a:ext>
                  </a:extLst>
                </a:gridCol>
                <a:gridCol w="834501">
                  <a:extLst>
                    <a:ext uri="{9D8B030D-6E8A-4147-A177-3AD203B41FA5}">
                      <a16:colId xmlns:a16="http://schemas.microsoft.com/office/drawing/2014/main" val="3729803071"/>
                    </a:ext>
                  </a:extLst>
                </a:gridCol>
                <a:gridCol w="967666">
                  <a:extLst>
                    <a:ext uri="{9D8B030D-6E8A-4147-A177-3AD203B41FA5}">
                      <a16:colId xmlns:a16="http://schemas.microsoft.com/office/drawing/2014/main" val="1485997336"/>
                    </a:ext>
                  </a:extLst>
                </a:gridCol>
                <a:gridCol w="896645">
                  <a:extLst>
                    <a:ext uri="{9D8B030D-6E8A-4147-A177-3AD203B41FA5}">
                      <a16:colId xmlns:a16="http://schemas.microsoft.com/office/drawing/2014/main" val="3981613370"/>
                    </a:ext>
                  </a:extLst>
                </a:gridCol>
                <a:gridCol w="878889">
                  <a:extLst>
                    <a:ext uri="{9D8B030D-6E8A-4147-A177-3AD203B41FA5}">
                      <a16:colId xmlns:a16="http://schemas.microsoft.com/office/drawing/2014/main" val="1625648903"/>
                    </a:ext>
                  </a:extLst>
                </a:gridCol>
                <a:gridCol w="1109709">
                  <a:extLst>
                    <a:ext uri="{9D8B030D-6E8A-4147-A177-3AD203B41FA5}">
                      <a16:colId xmlns:a16="http://schemas.microsoft.com/office/drawing/2014/main" val="1950616465"/>
                    </a:ext>
                  </a:extLst>
                </a:gridCol>
                <a:gridCol w="1003177">
                  <a:extLst>
                    <a:ext uri="{9D8B030D-6E8A-4147-A177-3AD203B41FA5}">
                      <a16:colId xmlns:a16="http://schemas.microsoft.com/office/drawing/2014/main" val="3396045126"/>
                    </a:ext>
                  </a:extLst>
                </a:gridCol>
                <a:gridCol w="939553">
                  <a:extLst>
                    <a:ext uri="{9D8B030D-6E8A-4147-A177-3AD203B41FA5}">
                      <a16:colId xmlns:a16="http://schemas.microsoft.com/office/drawing/2014/main" val="3754057282"/>
                    </a:ext>
                  </a:extLst>
                </a:gridCol>
              </a:tblGrid>
              <a:tr h="324378">
                <a:tc rowSpan="2">
                  <a:txBody>
                    <a:bodyPr/>
                    <a:lstStyle/>
                    <a:p>
                      <a:pPr algn="ctr" rtl="0" fontAlgn="ctr"/>
                      <a:r>
                        <a:rPr lang="en-US" sz="1400" b="1" i="0" u="none" strike="noStrike" dirty="0">
                          <a:solidFill>
                            <a:schemeClr val="tx1"/>
                          </a:solidFill>
                          <a:effectLst/>
                          <a:highlight>
                            <a:srgbClr val="ADADAD"/>
                          </a:highlight>
                          <a:latin typeface="Arial" panose="020B0604020202020204" pitchFamily="34" charset="0"/>
                          <a:cs typeface="Arial" panose="020B0604020202020204" pitchFamily="34" charset="0"/>
                        </a:rPr>
                        <a:t>2025 </a:t>
                      </a:r>
                      <a:r>
                        <a:rPr lang="en-US" sz="1100" b="1" i="0" u="none" strike="noStrike" dirty="0">
                          <a:solidFill>
                            <a:schemeClr val="tx1"/>
                          </a:solidFill>
                          <a:effectLst/>
                          <a:highlight>
                            <a:srgbClr val="ADADAD"/>
                          </a:highlight>
                          <a:latin typeface="Arial" panose="020B0604020202020204" pitchFamily="34" charset="0"/>
                          <a:cs typeface="Arial" panose="020B0604020202020204" pitchFamily="34" charset="0"/>
                        </a:rPr>
                        <a:t>52 Pay Periods (Weekly)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ADAD"/>
                    </a:solidFill>
                  </a:tcPr>
                </a:tc>
                <a:tc gridSpan="3">
                  <a:txBody>
                    <a:bodyPr/>
                    <a:lstStyle/>
                    <a:p>
                      <a:pPr algn="ctr" rtl="0" fontAlgn="ctr"/>
                      <a:r>
                        <a:rPr lang="en-US" sz="1100" b="1" i="0" u="none" strike="noStrike" dirty="0">
                          <a:solidFill>
                            <a:srgbClr val="FFFFFF"/>
                          </a:solidFill>
                          <a:effectLst/>
                          <a:highlight>
                            <a:srgbClr val="00578A"/>
                          </a:highlight>
                          <a:latin typeface="Arial" panose="020B0604020202020204" pitchFamily="34" charset="0"/>
                          <a:cs typeface="Arial" panose="020B0604020202020204" pitchFamily="34" charset="0"/>
                        </a:rPr>
                        <a:t>HSA 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00578A"/>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dirty="0">
                          <a:solidFill>
                            <a:srgbClr val="FFFFFF"/>
                          </a:solidFill>
                          <a:effectLst/>
                          <a:highlight>
                            <a:srgbClr val="738B1F"/>
                          </a:highlight>
                          <a:latin typeface="Arial" panose="020B0604020202020204" pitchFamily="34" charset="0"/>
                          <a:cs typeface="Arial" panose="020B0604020202020204" pitchFamily="34" charset="0"/>
                        </a:rPr>
                        <a:t>HSA 2250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738B1F"/>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dirty="0">
                          <a:solidFill>
                            <a:srgbClr val="FFFFFF"/>
                          </a:solidFill>
                          <a:effectLst/>
                          <a:highlight>
                            <a:srgbClr val="DA281C"/>
                          </a:highlight>
                          <a:latin typeface="Arial" panose="020B0604020202020204" pitchFamily="34" charset="0"/>
                          <a:cs typeface="Arial" panose="020B0604020202020204" pitchFamily="34" charset="0"/>
                        </a:rPr>
                        <a:t>PPO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A281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975549"/>
                  </a:ext>
                </a:extLst>
              </a:tr>
              <a:tr h="320042">
                <a:tc vMerge="1">
                  <a:txBody>
                    <a:bodyPr/>
                    <a:lstStyle/>
                    <a:p>
                      <a:endParaRPr lang="en-US"/>
                    </a:p>
                  </a:txBody>
                  <a:tcPr/>
                </a:tc>
                <a:tc>
                  <a:txBody>
                    <a:bodyPr/>
                    <a:lstStyle/>
                    <a:p>
                      <a:pPr algn="ctr" rtl="0" fontAlgn="ctr"/>
                      <a:r>
                        <a:rPr lang="en-US" sz="1100" b="1" i="0" u="none" strike="noStrike" dirty="0">
                          <a:solidFill>
                            <a:srgbClr val="FFFFFF"/>
                          </a:solidFill>
                          <a:effectLst/>
                          <a:highlight>
                            <a:srgbClr val="00578A"/>
                          </a:highlight>
                          <a:latin typeface="Arial" panose="020B0604020202020204" pitchFamily="34" charset="0"/>
                          <a:cs typeface="Arial" panose="020B0604020202020204" pitchFamily="34" charset="0"/>
                        </a:rPr>
                        <a:t>&lt;$60,000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00578A"/>
                    </a:solidFill>
                  </a:tcPr>
                </a:tc>
                <a:tc>
                  <a:txBody>
                    <a:bodyPr/>
                    <a:lstStyle/>
                    <a:p>
                      <a:pPr algn="ctr" rtl="0" fontAlgn="ctr"/>
                      <a:r>
                        <a:rPr lang="en-US" sz="1100" b="1" i="0" u="none" strike="noStrike" dirty="0">
                          <a:solidFill>
                            <a:srgbClr val="FFFFFF"/>
                          </a:solidFill>
                          <a:effectLst/>
                          <a:highlight>
                            <a:srgbClr val="00578A"/>
                          </a:highlight>
                          <a:latin typeface="Arial" panose="020B0604020202020204" pitchFamily="34" charset="0"/>
                          <a:cs typeface="Arial" panose="020B0604020202020204" pitchFamily="34" charset="0"/>
                        </a:rPr>
                        <a:t>$60k-$100k</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00578A"/>
                    </a:solidFill>
                  </a:tcPr>
                </a:tc>
                <a:tc>
                  <a:txBody>
                    <a:bodyPr/>
                    <a:lstStyle/>
                    <a:p>
                      <a:pPr algn="ctr" rtl="0" fontAlgn="ctr"/>
                      <a:r>
                        <a:rPr lang="en-US" sz="1100" b="1" i="0" u="none" strike="noStrike" dirty="0">
                          <a:solidFill>
                            <a:srgbClr val="FFFFFF"/>
                          </a:solidFill>
                          <a:effectLst/>
                          <a:highlight>
                            <a:srgbClr val="00578A"/>
                          </a:highlight>
                          <a:latin typeface="Arial" panose="020B0604020202020204" pitchFamily="34" charset="0"/>
                          <a:cs typeface="Arial" panose="020B0604020202020204" pitchFamily="34" charset="0"/>
                        </a:rPr>
                        <a:t>&gt;$100,000</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00578A"/>
                    </a:solidFill>
                  </a:tcPr>
                </a:tc>
                <a:tc>
                  <a:txBody>
                    <a:bodyPr/>
                    <a:lstStyle/>
                    <a:p>
                      <a:pPr algn="ctr" rtl="0" fontAlgn="ctr"/>
                      <a:r>
                        <a:rPr lang="en-US" sz="1100" b="1" i="0" u="none" strike="noStrike" dirty="0">
                          <a:solidFill>
                            <a:srgbClr val="FFFFFF"/>
                          </a:solidFill>
                          <a:effectLst/>
                          <a:highlight>
                            <a:srgbClr val="738B1F"/>
                          </a:highlight>
                          <a:latin typeface="Arial" panose="020B0604020202020204" pitchFamily="34" charset="0"/>
                          <a:cs typeface="Arial" panose="020B0604020202020204" pitchFamily="34" charset="0"/>
                        </a:rPr>
                        <a:t>&lt;$60,000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738B1F"/>
                    </a:solidFill>
                  </a:tcPr>
                </a:tc>
                <a:tc>
                  <a:txBody>
                    <a:bodyPr/>
                    <a:lstStyle/>
                    <a:p>
                      <a:pPr algn="ctr" rtl="0" fontAlgn="ctr"/>
                      <a:r>
                        <a:rPr lang="en-US" sz="1100" b="1" i="0" u="none" strike="noStrike">
                          <a:solidFill>
                            <a:srgbClr val="FFFFFF"/>
                          </a:solidFill>
                          <a:effectLst/>
                          <a:highlight>
                            <a:srgbClr val="738B1F"/>
                          </a:highlight>
                          <a:latin typeface="Arial" panose="020B0604020202020204" pitchFamily="34" charset="0"/>
                          <a:cs typeface="Arial" panose="020B0604020202020204" pitchFamily="34" charset="0"/>
                        </a:rPr>
                        <a:t>$60k-$100k</a:t>
                      </a:r>
                      <a:endParaRPr lang="en-US" sz="1100" b="1" i="0" u="none" strike="noStrike" dirty="0">
                        <a:solidFill>
                          <a:srgbClr val="FFFFFF"/>
                        </a:solidFill>
                        <a:effectLst/>
                        <a:highlight>
                          <a:srgbClr val="738B1F"/>
                        </a:highlight>
                        <a:latin typeface="Arial" panose="020B0604020202020204" pitchFamily="34" charset="0"/>
                        <a:cs typeface="Arial" panose="020B0604020202020204" pitchFamily="34" charset="0"/>
                      </a:endParaRP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738B1F"/>
                    </a:solidFill>
                  </a:tcPr>
                </a:tc>
                <a:tc>
                  <a:txBody>
                    <a:bodyPr/>
                    <a:lstStyle/>
                    <a:p>
                      <a:pPr algn="ctr" rtl="0" fontAlgn="ctr"/>
                      <a:r>
                        <a:rPr lang="en-US" sz="1100" b="1" i="0" u="none" strike="noStrike">
                          <a:solidFill>
                            <a:srgbClr val="FFFFFF"/>
                          </a:solidFill>
                          <a:effectLst/>
                          <a:highlight>
                            <a:srgbClr val="738B1F"/>
                          </a:highlight>
                          <a:latin typeface="Arial" panose="020B0604020202020204" pitchFamily="34" charset="0"/>
                          <a:cs typeface="Arial" panose="020B0604020202020204" pitchFamily="34" charset="0"/>
                        </a:rPr>
                        <a:t>&gt;$100,000</a:t>
                      </a:r>
                      <a:endParaRPr lang="en-US" sz="1100" b="1" i="0" u="none" strike="noStrike" dirty="0">
                        <a:solidFill>
                          <a:srgbClr val="FFFFFF"/>
                        </a:solidFill>
                        <a:effectLst/>
                        <a:highlight>
                          <a:srgbClr val="738B1F"/>
                        </a:highlight>
                        <a:latin typeface="Arial" panose="020B0604020202020204" pitchFamily="34" charset="0"/>
                        <a:cs typeface="Arial" panose="020B0604020202020204" pitchFamily="34" charset="0"/>
                      </a:endParaRP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738B1F"/>
                    </a:solidFill>
                  </a:tcPr>
                </a:tc>
                <a:tc>
                  <a:txBody>
                    <a:bodyPr/>
                    <a:lstStyle/>
                    <a:p>
                      <a:pPr algn="ctr" rtl="0" fontAlgn="ctr"/>
                      <a:r>
                        <a:rPr lang="en-US" sz="1100" b="1" i="0" u="none" strike="noStrike">
                          <a:solidFill>
                            <a:srgbClr val="FFFFFF"/>
                          </a:solidFill>
                          <a:effectLst/>
                          <a:highlight>
                            <a:srgbClr val="DA281C"/>
                          </a:highlight>
                          <a:latin typeface="Arial" panose="020B0604020202020204" pitchFamily="34" charset="0"/>
                          <a:cs typeface="Arial" panose="020B0604020202020204" pitchFamily="34" charset="0"/>
                        </a:rPr>
                        <a:t>&lt;$60,000</a:t>
                      </a:r>
                      <a:endParaRPr lang="en-US" sz="1100" b="1" i="0" u="none" strike="noStrike" dirty="0">
                        <a:solidFill>
                          <a:srgbClr val="FFFFFF"/>
                        </a:solidFill>
                        <a:effectLst/>
                        <a:highlight>
                          <a:srgbClr val="DA281C"/>
                        </a:highligh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DA281C"/>
                    </a:solidFill>
                  </a:tcPr>
                </a:tc>
                <a:tc>
                  <a:txBody>
                    <a:bodyPr/>
                    <a:lstStyle/>
                    <a:p>
                      <a:pPr algn="ctr" rtl="0" fontAlgn="ctr"/>
                      <a:r>
                        <a:rPr lang="en-US" sz="1100" b="1" i="0" u="none" strike="noStrike">
                          <a:solidFill>
                            <a:srgbClr val="FFFFFF"/>
                          </a:solidFill>
                          <a:effectLst/>
                          <a:highlight>
                            <a:srgbClr val="DA281C"/>
                          </a:highlight>
                          <a:latin typeface="Arial" panose="020B0604020202020204" pitchFamily="34" charset="0"/>
                          <a:cs typeface="Arial" panose="020B0604020202020204" pitchFamily="34" charset="0"/>
                        </a:rPr>
                        <a:t>$60k-$100k</a:t>
                      </a:r>
                      <a:endParaRPr lang="en-US" sz="1100" b="1" i="0" u="none" strike="noStrike" dirty="0">
                        <a:solidFill>
                          <a:srgbClr val="FFFFFF"/>
                        </a:solidFill>
                        <a:effectLst/>
                        <a:highlight>
                          <a:srgbClr val="DA281C"/>
                        </a:highlight>
                        <a:latin typeface="Arial" panose="020B0604020202020204" pitchFamily="34" charset="0"/>
                        <a:cs typeface="Arial" panose="020B0604020202020204" pitchFamily="34" charset="0"/>
                      </a:endParaRP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DA281C"/>
                    </a:solidFill>
                  </a:tcPr>
                </a:tc>
                <a:tc>
                  <a:txBody>
                    <a:bodyPr/>
                    <a:lstStyle/>
                    <a:p>
                      <a:pPr algn="ctr" rtl="0" fontAlgn="ctr"/>
                      <a:r>
                        <a:rPr lang="en-US" sz="1100" b="1" i="0" u="none" strike="noStrike">
                          <a:solidFill>
                            <a:srgbClr val="FFFFFF"/>
                          </a:solidFill>
                          <a:effectLst/>
                          <a:highlight>
                            <a:srgbClr val="DA281C"/>
                          </a:highlight>
                          <a:latin typeface="Arial" panose="020B0604020202020204" pitchFamily="34" charset="0"/>
                          <a:cs typeface="Arial" panose="020B0604020202020204" pitchFamily="34" charset="0"/>
                        </a:rPr>
                        <a:t>&gt;$100,000</a:t>
                      </a:r>
                      <a:endParaRPr lang="en-US" sz="1100" b="1" i="0" u="none" strike="noStrike" dirty="0">
                        <a:solidFill>
                          <a:srgbClr val="FFFFFF"/>
                        </a:solidFill>
                        <a:effectLst/>
                        <a:highlight>
                          <a:srgbClr val="DA281C"/>
                        </a:highlight>
                        <a:latin typeface="Arial" panose="020B0604020202020204" pitchFamily="34" charset="0"/>
                        <a:cs typeface="Arial" panose="020B0604020202020204" pitchFamily="34" charset="0"/>
                      </a:endParaRP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a:noFill/>
                    </a:lnB>
                    <a:solidFill>
                      <a:srgbClr val="DA281C"/>
                    </a:solidFill>
                  </a:tcPr>
                </a:tc>
                <a:extLst>
                  <a:ext uri="{0D108BD9-81ED-4DB2-BD59-A6C34878D82A}">
                    <a16:rowId xmlns:a16="http://schemas.microsoft.com/office/drawing/2014/main" val="1099371862"/>
                  </a:ext>
                </a:extLst>
              </a:tr>
              <a:tr h="324378">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EE Only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$8.76</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$10.61</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$16.61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$20.76</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$24.00</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$38.07</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$42.69</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856151714"/>
                  </a:ext>
                </a:extLst>
              </a:tr>
              <a:tr h="324378">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EE &amp; SP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$12.46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$15.69</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$19.15</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$37.38</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$43.15</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$62.30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$68.53</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$76.84</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12968657"/>
                  </a:ext>
                </a:extLst>
              </a:tr>
              <a:tr h="324378">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EE &amp; CH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$14.07</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$17.07</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$33.23</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$38.30</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$55.38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$60.92</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$68.30</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767157001"/>
                  </a:ext>
                </a:extLst>
              </a:tr>
              <a:tr h="324378">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EE &amp; Fam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$16.84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$21.46</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$25.84</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$40.61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$50.76</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$58.61</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$84.46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$93.00</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$104.07</a:t>
                      </a:r>
                    </a:p>
                  </a:txBody>
                  <a:tcPr marL="7620" marR="7620" marT="7620" marB="0" anchor="ctr">
                    <a:lnL w="12700" cap="flat" cmpd="sng" algn="ctr">
                      <a:solidFill>
                        <a:schemeClr val="bg2">
                          <a:lumMod val="9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6894533"/>
                  </a:ext>
                </a:extLst>
              </a:tr>
            </a:tbl>
          </a:graphicData>
        </a:graphic>
      </p:graphicFrame>
    </p:spTree>
    <p:extLst>
      <p:ext uri="{BB962C8B-B14F-4D97-AF65-F5344CB8AC3E}">
        <p14:creationId xmlns:p14="http://schemas.microsoft.com/office/powerpoint/2010/main" val="133800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2025 </a:t>
            </a:r>
            <a:r>
              <a:rPr lang="en-US" b="1" i="0" dirty="0">
                <a:solidFill>
                  <a:srgbClr val="000000"/>
                </a:solidFill>
                <a:effectLst/>
                <a:highlight>
                  <a:srgbClr val="FFFFFF"/>
                </a:highlight>
                <a:latin typeface="Helvetica Neue"/>
              </a:rPr>
              <a:t>Prescription Drug</a:t>
            </a:r>
            <a:endParaRPr lang="en-US" dirty="0"/>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C008D15E-02E9-77FA-DAF7-CAF0BF9017C0}"/>
              </a:ext>
            </a:extLst>
          </p:cNvPr>
          <p:cNvPicPr>
            <a:picLocks noChangeAspect="1"/>
          </p:cNvPicPr>
          <p:nvPr/>
        </p:nvPicPr>
        <p:blipFill>
          <a:blip r:embed="rId2"/>
          <a:stretch>
            <a:fillRect/>
          </a:stretch>
        </p:blipFill>
        <p:spPr>
          <a:xfrm>
            <a:off x="228600" y="1322387"/>
            <a:ext cx="11707774" cy="2544763"/>
          </a:xfrm>
          <a:prstGeom prst="rect">
            <a:avLst/>
          </a:prstGeom>
        </p:spPr>
      </p:pic>
      <p:sp>
        <p:nvSpPr>
          <p:cNvPr id="8" name="TextBox 7">
            <a:extLst>
              <a:ext uri="{FF2B5EF4-FFF2-40B4-BE49-F238E27FC236}">
                <a16:creationId xmlns:a16="http://schemas.microsoft.com/office/drawing/2014/main" id="{679B21F7-4F8A-ADF7-8D95-2A19689A3E83}"/>
              </a:ext>
            </a:extLst>
          </p:cNvPr>
          <p:cNvSpPr txBox="1"/>
          <p:nvPr/>
        </p:nvSpPr>
        <p:spPr>
          <a:xfrm>
            <a:off x="371475" y="4295775"/>
            <a:ext cx="10982325" cy="830997"/>
          </a:xfrm>
          <a:prstGeom prst="rect">
            <a:avLst/>
          </a:prstGeom>
          <a:noFill/>
        </p:spPr>
        <p:txBody>
          <a:bodyPr wrap="square" rtlCol="0">
            <a:spAutoFit/>
          </a:bodyPr>
          <a:lstStyle/>
          <a:p>
            <a:r>
              <a:rPr lang="en-US" sz="1600" b="0" i="0" dirty="0">
                <a:solidFill>
                  <a:srgbClr val="000000"/>
                </a:solidFill>
                <a:effectLst/>
                <a:highlight>
                  <a:srgbClr val="FFFFFF"/>
                </a:highlight>
                <a:latin typeface="Helvetica Neue"/>
              </a:rPr>
              <a:t>*</a:t>
            </a:r>
            <a:r>
              <a:rPr lang="en-US" sz="1600" b="0" i="1" dirty="0">
                <a:solidFill>
                  <a:srgbClr val="000000"/>
                </a:solidFill>
                <a:effectLst/>
                <a:highlight>
                  <a:srgbClr val="FFFFFF"/>
                </a:highlight>
                <a:latin typeface="Helvetica Neue"/>
              </a:rPr>
              <a:t>Copay/coinsurance for preventive drugs doesn’t count toward your deductible but is applied toward your annual out-of-pocket maximum. Preventive drugs per the Affordable Care Act are $0. All other preventive drugs under section 223(c)(2) of the Internal Revenue Code have the listed copays and coinsurance with minimums and maximums.</a:t>
            </a:r>
            <a:endParaRPr lang="en-US" sz="1600" dirty="0"/>
          </a:p>
        </p:txBody>
      </p:sp>
    </p:spTree>
    <p:extLst>
      <p:ext uri="{BB962C8B-B14F-4D97-AF65-F5344CB8AC3E}">
        <p14:creationId xmlns:p14="http://schemas.microsoft.com/office/powerpoint/2010/main" val="337181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2025 </a:t>
            </a:r>
            <a:r>
              <a:rPr lang="en-US" b="1" i="0" dirty="0">
                <a:solidFill>
                  <a:srgbClr val="000000"/>
                </a:solidFill>
                <a:effectLst/>
                <a:highlight>
                  <a:srgbClr val="FFFFFF"/>
                </a:highlight>
                <a:latin typeface="Helvetica Neue"/>
              </a:rPr>
              <a:t>Prescription Drug - Continued</a:t>
            </a:r>
            <a:endParaRPr lang="en-US" dirty="0"/>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sp>
        <p:nvSpPr>
          <p:cNvPr id="8" name="TextBox 7">
            <a:extLst>
              <a:ext uri="{FF2B5EF4-FFF2-40B4-BE49-F238E27FC236}">
                <a16:creationId xmlns:a16="http://schemas.microsoft.com/office/drawing/2014/main" id="{679B21F7-4F8A-ADF7-8D95-2A19689A3E83}"/>
              </a:ext>
            </a:extLst>
          </p:cNvPr>
          <p:cNvSpPr txBox="1"/>
          <p:nvPr/>
        </p:nvSpPr>
        <p:spPr>
          <a:xfrm>
            <a:off x="371475" y="6073198"/>
            <a:ext cx="10982325" cy="584775"/>
          </a:xfrm>
          <a:prstGeom prst="rect">
            <a:avLst/>
          </a:prstGeom>
          <a:noFill/>
        </p:spPr>
        <p:txBody>
          <a:bodyPr wrap="square" rtlCol="0">
            <a:spAutoFit/>
          </a:bodyPr>
          <a:lstStyle/>
          <a:p>
            <a:r>
              <a:rPr lang="en-US" sz="1600" b="0" i="0" dirty="0">
                <a:solidFill>
                  <a:srgbClr val="000000"/>
                </a:solidFill>
                <a:effectLst/>
                <a:highlight>
                  <a:srgbClr val="FFFFFF"/>
                </a:highlight>
                <a:latin typeface="Helvetica Neue"/>
              </a:rPr>
              <a:t>**</a:t>
            </a:r>
            <a:r>
              <a:rPr lang="en-US" sz="1600" b="0" i="1" dirty="0">
                <a:solidFill>
                  <a:srgbClr val="000000"/>
                </a:solidFill>
                <a:effectLst/>
                <a:highlight>
                  <a:srgbClr val="FFFFFF"/>
                </a:highlight>
                <a:latin typeface="Helvetica Neue"/>
              </a:rPr>
              <a:t>If the actual cost of the prescription is less than the copay or minimum dollar amount, you pay the actual cost.</a:t>
            </a:r>
            <a:br>
              <a:rPr lang="en-US" sz="1600" dirty="0"/>
            </a:br>
            <a:r>
              <a:rPr lang="en-US" sz="1600" b="0" i="0" dirty="0">
                <a:solidFill>
                  <a:srgbClr val="000000"/>
                </a:solidFill>
                <a:effectLst/>
                <a:highlight>
                  <a:srgbClr val="FFFFFF"/>
                </a:highlight>
                <a:latin typeface="Helvetica Neue"/>
              </a:rPr>
              <a:t>***</a:t>
            </a:r>
            <a:r>
              <a:rPr lang="en-US" sz="1600" b="0" i="1" dirty="0">
                <a:solidFill>
                  <a:srgbClr val="000000"/>
                </a:solidFill>
                <a:effectLst/>
                <a:highlight>
                  <a:srgbClr val="FFFFFF"/>
                </a:highlight>
                <a:latin typeface="Helvetica Neue"/>
              </a:rPr>
              <a:t>Specialty is only available at </a:t>
            </a:r>
            <a:r>
              <a:rPr lang="en-US" sz="1600" b="0" i="1" dirty="0" err="1">
                <a:solidFill>
                  <a:srgbClr val="000000"/>
                </a:solidFill>
                <a:effectLst/>
                <a:highlight>
                  <a:srgbClr val="FFFFFF"/>
                </a:highlight>
                <a:latin typeface="Helvetica Neue"/>
              </a:rPr>
              <a:t>Accredo</a:t>
            </a:r>
            <a:r>
              <a:rPr lang="en-US" sz="1600" b="0" i="1" dirty="0">
                <a:solidFill>
                  <a:srgbClr val="000000"/>
                </a:solidFill>
                <a:effectLst/>
                <a:highlight>
                  <a:srgbClr val="FFFFFF"/>
                </a:highlight>
                <a:latin typeface="Helvetica Neue"/>
              </a:rPr>
              <a:t> Specialty pharmacy.</a:t>
            </a:r>
            <a:endParaRPr lang="en-US" sz="1600" dirty="0"/>
          </a:p>
        </p:txBody>
      </p:sp>
      <p:pic>
        <p:nvPicPr>
          <p:cNvPr id="6" name="Picture 5">
            <a:extLst>
              <a:ext uri="{FF2B5EF4-FFF2-40B4-BE49-F238E27FC236}">
                <a16:creationId xmlns:a16="http://schemas.microsoft.com/office/drawing/2014/main" id="{FE7650AD-1DBD-3A31-0641-6CFD3231FFB5}"/>
              </a:ext>
            </a:extLst>
          </p:cNvPr>
          <p:cNvPicPr>
            <a:picLocks noChangeAspect="1"/>
          </p:cNvPicPr>
          <p:nvPr/>
        </p:nvPicPr>
        <p:blipFill>
          <a:blip r:embed="rId2"/>
          <a:stretch>
            <a:fillRect/>
          </a:stretch>
        </p:blipFill>
        <p:spPr>
          <a:xfrm>
            <a:off x="764222" y="1136049"/>
            <a:ext cx="10027109" cy="4854599"/>
          </a:xfrm>
          <a:prstGeom prst="rect">
            <a:avLst/>
          </a:prstGeom>
        </p:spPr>
      </p:pic>
    </p:spTree>
    <p:extLst>
      <p:ext uri="{BB962C8B-B14F-4D97-AF65-F5344CB8AC3E}">
        <p14:creationId xmlns:p14="http://schemas.microsoft.com/office/powerpoint/2010/main" val="207037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2025 </a:t>
            </a:r>
            <a:r>
              <a:rPr lang="en-US" b="1" i="0" dirty="0">
                <a:solidFill>
                  <a:srgbClr val="000000"/>
                </a:solidFill>
                <a:effectLst/>
                <a:highlight>
                  <a:srgbClr val="FFFFFF"/>
                </a:highlight>
                <a:latin typeface="Helvetica Neue"/>
              </a:rPr>
              <a:t>Dental Plan</a:t>
            </a:r>
            <a:endParaRPr lang="en-US" dirty="0"/>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1FF9E1EF-2DF1-A58D-F98E-63309823BDAF}"/>
              </a:ext>
            </a:extLst>
          </p:cNvPr>
          <p:cNvPicPr>
            <a:picLocks noChangeAspect="1"/>
          </p:cNvPicPr>
          <p:nvPr/>
        </p:nvPicPr>
        <p:blipFill>
          <a:blip r:embed="rId2"/>
          <a:stretch>
            <a:fillRect/>
          </a:stretch>
        </p:blipFill>
        <p:spPr>
          <a:xfrm>
            <a:off x="609599" y="1102093"/>
            <a:ext cx="9352560" cy="5603610"/>
          </a:xfrm>
          <a:prstGeom prst="rect">
            <a:avLst/>
          </a:prstGeom>
        </p:spPr>
      </p:pic>
    </p:spTree>
    <p:extLst>
      <p:ext uri="{BB962C8B-B14F-4D97-AF65-F5344CB8AC3E}">
        <p14:creationId xmlns:p14="http://schemas.microsoft.com/office/powerpoint/2010/main" val="2093239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2025 </a:t>
            </a:r>
            <a:r>
              <a:rPr lang="en-US" b="1" i="0" dirty="0">
                <a:solidFill>
                  <a:srgbClr val="000000"/>
                </a:solidFill>
                <a:effectLst/>
                <a:highlight>
                  <a:srgbClr val="FFFFFF"/>
                </a:highlight>
                <a:latin typeface="Helvetica Neue"/>
              </a:rPr>
              <a:t>Vision Plan</a:t>
            </a:r>
            <a:endParaRPr lang="en-US" dirty="0"/>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052512"/>
            <a:ext cx="10559143" cy="442913"/>
          </a:xfrm>
        </p:spPr>
        <p:txBody>
          <a:bodyPr>
            <a:normAutofit fontScale="85000" lnSpcReduction="10000"/>
          </a:bodyPr>
          <a:lstStyle/>
          <a:p>
            <a:pPr marL="0" lvl="1">
              <a:spcBef>
                <a:spcPts val="600"/>
              </a:spcBef>
              <a:spcAft>
                <a:spcPts val="600"/>
              </a:spcAft>
            </a:pPr>
            <a:r>
              <a:rPr lang="en-US" b="0" i="0" dirty="0">
                <a:solidFill>
                  <a:srgbClr val="000000"/>
                </a:solidFill>
                <a:effectLst/>
                <a:highlight>
                  <a:srgbClr val="FFFFFF"/>
                </a:highlight>
                <a:latin typeface="Helvetica Neue"/>
              </a:rPr>
              <a:t>Vision coverage is included automatically with your medical plan. All plan benefits available once per plan year.</a:t>
            </a:r>
          </a:p>
          <a:p>
            <a:pPr marL="457200" lvl="2">
              <a:spcBef>
                <a:spcPts val="600"/>
              </a:spcBef>
              <a:spcAft>
                <a:spcPts val="600"/>
              </a:spcAft>
            </a:pPr>
            <a:endParaRPr lang="en-US" sz="1200" dirty="0">
              <a:solidFill>
                <a:srgbClr val="000000"/>
              </a:solidFill>
              <a:highlight>
                <a:srgbClr val="FFFFFF"/>
              </a:highlight>
              <a:latin typeface="Helvetica Neue"/>
            </a:endParaRPr>
          </a:p>
          <a:p>
            <a:pPr marL="457200" lvl="2">
              <a:spcBef>
                <a:spcPts val="600"/>
              </a:spcBef>
              <a:spcAft>
                <a:spcPts val="600"/>
              </a:spcAft>
            </a:pPr>
            <a:endParaRPr lang="en-US" sz="1200" dirty="0"/>
          </a:p>
        </p:txBody>
      </p:sp>
      <p:pic>
        <p:nvPicPr>
          <p:cNvPr id="8" name="Picture 7">
            <a:extLst>
              <a:ext uri="{FF2B5EF4-FFF2-40B4-BE49-F238E27FC236}">
                <a16:creationId xmlns:a16="http://schemas.microsoft.com/office/drawing/2014/main" id="{C555E1E6-DD1A-295B-E2BD-D870C5937FDA}"/>
              </a:ext>
            </a:extLst>
          </p:cNvPr>
          <p:cNvPicPr>
            <a:picLocks noChangeAspect="1"/>
          </p:cNvPicPr>
          <p:nvPr/>
        </p:nvPicPr>
        <p:blipFill>
          <a:blip r:embed="rId2"/>
          <a:stretch>
            <a:fillRect/>
          </a:stretch>
        </p:blipFill>
        <p:spPr>
          <a:xfrm>
            <a:off x="609601" y="1349017"/>
            <a:ext cx="8934450" cy="5465002"/>
          </a:xfrm>
          <a:prstGeom prst="rect">
            <a:avLst/>
          </a:prstGeom>
        </p:spPr>
      </p:pic>
    </p:spTree>
    <p:extLst>
      <p:ext uri="{BB962C8B-B14F-4D97-AF65-F5344CB8AC3E}">
        <p14:creationId xmlns:p14="http://schemas.microsoft.com/office/powerpoint/2010/main" val="63271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2125-029A-46E0-9673-0ADDDA86660A}"/>
              </a:ext>
            </a:extLst>
          </p:cNvPr>
          <p:cNvSpPr>
            <a:spLocks noGrp="1"/>
          </p:cNvSpPr>
          <p:nvPr>
            <p:ph type="title"/>
          </p:nvPr>
        </p:nvSpPr>
        <p:spPr/>
        <p:txBody>
          <a:bodyPr anchor="ctr">
            <a:normAutofit/>
          </a:bodyPr>
          <a:lstStyle/>
          <a:p>
            <a:r>
              <a:rPr lang="en-US" sz="5400" dirty="0">
                <a:latin typeface="Arial" panose="020B0604020202020204" pitchFamily="34" charset="0"/>
                <a:cs typeface="Arial" panose="020B0604020202020204" pitchFamily="34" charset="0"/>
              </a:rPr>
              <a:t>Presentation Slides</a:t>
            </a:r>
          </a:p>
        </p:txBody>
      </p:sp>
      <p:sp>
        <p:nvSpPr>
          <p:cNvPr id="13" name="Text Placeholder 12">
            <a:extLst>
              <a:ext uri="{FF2B5EF4-FFF2-40B4-BE49-F238E27FC236}">
                <a16:creationId xmlns:a16="http://schemas.microsoft.com/office/drawing/2014/main" id="{8CDEDF67-6EA1-349B-64B3-A3111EB2A204}"/>
              </a:ext>
            </a:extLst>
          </p:cNvPr>
          <p:cNvSpPr>
            <a:spLocks noGrp="1"/>
          </p:cNvSpPr>
          <p:nvPr>
            <p:ph type="body" sz="quarter" idx="12"/>
          </p:nvPr>
        </p:nvSpPr>
        <p:spPr/>
        <p:txBody>
          <a:bodyPr/>
          <a:lstStyle/>
          <a:p>
            <a:endParaRPr lang="en-US"/>
          </a:p>
        </p:txBody>
      </p:sp>
      <p:sp>
        <p:nvSpPr>
          <p:cNvPr id="6" name="TextBox 5">
            <a:extLst>
              <a:ext uri="{FF2B5EF4-FFF2-40B4-BE49-F238E27FC236}">
                <a16:creationId xmlns:a16="http://schemas.microsoft.com/office/drawing/2014/main" id="{DC9BDFBA-5003-459F-B111-DE687C98DB84}"/>
              </a:ext>
            </a:extLst>
          </p:cNvPr>
          <p:cNvSpPr txBox="1"/>
          <p:nvPr/>
        </p:nvSpPr>
        <p:spPr>
          <a:xfrm>
            <a:off x="5441679" y="4352328"/>
            <a:ext cx="5241561" cy="1015663"/>
          </a:xfrm>
          <a:prstGeom prst="rect">
            <a:avLst/>
          </a:prstGeom>
          <a:noFill/>
        </p:spPr>
        <p:txBody>
          <a:bodyPr wrap="square" rtlCol="0" anchor="ctr">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0F1A995B-5F67-A010-6167-83AD8D2A2C32}"/>
              </a:ext>
            </a:extLst>
          </p:cNvPr>
          <p:cNvSpPr>
            <a:spLocks noChangeAspect="1"/>
          </p:cNvSpPr>
          <p:nvPr/>
        </p:nvSpPr>
        <p:spPr>
          <a:xfrm>
            <a:off x="2025319" y="1531759"/>
            <a:ext cx="914400" cy="914400"/>
          </a:xfrm>
          <a:prstGeom prst="ellipse">
            <a:avLst/>
          </a:prstGeom>
          <a:solidFill>
            <a:srgbClr val="00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EF3507F4-F70F-5A8E-959C-F38AF133A825}"/>
              </a:ext>
            </a:extLst>
          </p:cNvPr>
          <p:cNvSpPr>
            <a:spLocks noChangeAspect="1"/>
          </p:cNvSpPr>
          <p:nvPr/>
        </p:nvSpPr>
        <p:spPr>
          <a:xfrm>
            <a:off x="2025319" y="2566990"/>
            <a:ext cx="914400" cy="914400"/>
          </a:xfrm>
          <a:prstGeom prst="ellipse">
            <a:avLst/>
          </a:prstGeom>
          <a:solidFill>
            <a:srgbClr val="FCB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5C97C45-4E21-6914-2217-8C8743132C44}"/>
              </a:ext>
            </a:extLst>
          </p:cNvPr>
          <p:cNvSpPr>
            <a:spLocks noChangeAspect="1"/>
          </p:cNvSpPr>
          <p:nvPr/>
        </p:nvSpPr>
        <p:spPr>
          <a:xfrm>
            <a:off x="2025319" y="3596328"/>
            <a:ext cx="914400" cy="914400"/>
          </a:xfrm>
          <a:prstGeom prst="ellipse">
            <a:avLst/>
          </a:prstGeom>
          <a:solidFill>
            <a:srgbClr val="FD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CA614108-6B32-C8F9-BAE9-E0E89FC6B52C}"/>
              </a:ext>
            </a:extLst>
          </p:cNvPr>
          <p:cNvSpPr>
            <a:spLocks noChangeAspect="1"/>
          </p:cNvSpPr>
          <p:nvPr/>
        </p:nvSpPr>
        <p:spPr>
          <a:xfrm>
            <a:off x="2025319" y="4631559"/>
            <a:ext cx="914400" cy="914400"/>
          </a:xfrm>
          <a:prstGeom prst="ellipse">
            <a:avLst/>
          </a:prstGeom>
          <a:solidFill>
            <a:srgbClr val="F48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90695EC5-C781-3247-71D4-8BB1B3FFBF4F}"/>
              </a:ext>
            </a:extLst>
          </p:cNvPr>
          <p:cNvSpPr txBox="1"/>
          <p:nvPr/>
        </p:nvSpPr>
        <p:spPr>
          <a:xfrm>
            <a:off x="3151977" y="1804293"/>
            <a:ext cx="4839498" cy="369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Open Enrollment Overview </a:t>
            </a:r>
          </a:p>
        </p:txBody>
      </p:sp>
      <p:sp>
        <p:nvSpPr>
          <p:cNvPr id="16" name="TextBox 15">
            <a:extLst>
              <a:ext uri="{FF2B5EF4-FFF2-40B4-BE49-F238E27FC236}">
                <a16:creationId xmlns:a16="http://schemas.microsoft.com/office/drawing/2014/main" id="{D38E5AE1-C9DF-FE98-0D10-3867BA892EDE}"/>
              </a:ext>
            </a:extLst>
          </p:cNvPr>
          <p:cNvSpPr txBox="1"/>
          <p:nvPr/>
        </p:nvSpPr>
        <p:spPr>
          <a:xfrm>
            <a:off x="3151976" y="2837301"/>
            <a:ext cx="463947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What’s New for 2025</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BF4E1D8A-A08F-C1CD-DC84-DB5016C8B747}"/>
              </a:ext>
            </a:extLst>
          </p:cNvPr>
          <p:cNvSpPr txBox="1"/>
          <p:nvPr/>
        </p:nvSpPr>
        <p:spPr>
          <a:xfrm>
            <a:off x="3151977" y="3866639"/>
            <a:ext cx="44965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2025 Plan Design and Contributions</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6F0D5F23-6BA6-2B7F-30D9-C5B70C1D2103}"/>
              </a:ext>
            </a:extLst>
          </p:cNvPr>
          <p:cNvSpPr txBox="1"/>
          <p:nvPr/>
        </p:nvSpPr>
        <p:spPr>
          <a:xfrm>
            <a:off x="3151977" y="4899647"/>
            <a:ext cx="32601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Communication Overview</a:t>
            </a:r>
          </a:p>
        </p:txBody>
      </p:sp>
      <p:sp>
        <p:nvSpPr>
          <p:cNvPr id="22" name="TextBox 21">
            <a:extLst>
              <a:ext uri="{FF2B5EF4-FFF2-40B4-BE49-F238E27FC236}">
                <a16:creationId xmlns:a16="http://schemas.microsoft.com/office/drawing/2014/main" id="{61735BCE-55BC-0D4F-6F9D-41D3F2FF9E78}"/>
              </a:ext>
            </a:extLst>
          </p:cNvPr>
          <p:cNvSpPr txBox="1"/>
          <p:nvPr/>
        </p:nvSpPr>
        <p:spPr>
          <a:xfrm>
            <a:off x="3151976" y="5932656"/>
            <a:ext cx="29440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a:rPr>
              <a:t>Open Enrollment Video</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FD29987C-8C12-F3B9-FB16-6939E60AF195}"/>
              </a:ext>
            </a:extLst>
          </p:cNvPr>
          <p:cNvSpPr>
            <a:spLocks noChangeAspect="1"/>
          </p:cNvSpPr>
          <p:nvPr/>
        </p:nvSpPr>
        <p:spPr>
          <a:xfrm>
            <a:off x="2025319" y="5668962"/>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761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2025 </a:t>
            </a:r>
            <a:r>
              <a:rPr lang="en-US" b="1" i="0" dirty="0">
                <a:solidFill>
                  <a:srgbClr val="000000"/>
                </a:solidFill>
                <a:effectLst/>
                <a:highlight>
                  <a:srgbClr val="FFFFFF"/>
                </a:highlight>
                <a:latin typeface="Helvetica Neue"/>
              </a:rPr>
              <a:t>Vision Plan - Continued</a:t>
            </a:r>
            <a:endParaRPr lang="en-US" dirty="0"/>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grpSp>
        <p:nvGrpSpPr>
          <p:cNvPr id="8" name="Group 7">
            <a:extLst>
              <a:ext uri="{FF2B5EF4-FFF2-40B4-BE49-F238E27FC236}">
                <a16:creationId xmlns:a16="http://schemas.microsoft.com/office/drawing/2014/main" id="{7D61815E-48C7-A74A-118E-783A30E50A93}"/>
              </a:ext>
            </a:extLst>
          </p:cNvPr>
          <p:cNvGrpSpPr/>
          <p:nvPr/>
        </p:nvGrpSpPr>
        <p:grpSpPr>
          <a:xfrm>
            <a:off x="609599" y="1247776"/>
            <a:ext cx="10201275" cy="4953000"/>
            <a:chOff x="609599" y="1176337"/>
            <a:chExt cx="10201275" cy="4953000"/>
          </a:xfrm>
        </p:grpSpPr>
        <p:pic>
          <p:nvPicPr>
            <p:cNvPr id="5" name="Picture 4">
              <a:extLst>
                <a:ext uri="{FF2B5EF4-FFF2-40B4-BE49-F238E27FC236}">
                  <a16:creationId xmlns:a16="http://schemas.microsoft.com/office/drawing/2014/main" id="{42F61E67-E1F5-4977-2DB9-02C7AC2F52CC}"/>
                </a:ext>
              </a:extLst>
            </p:cNvPr>
            <p:cNvPicPr>
              <a:picLocks noChangeAspect="1"/>
            </p:cNvPicPr>
            <p:nvPr/>
          </p:nvPicPr>
          <p:blipFill>
            <a:blip r:embed="rId2"/>
            <a:stretch>
              <a:fillRect/>
            </a:stretch>
          </p:blipFill>
          <p:spPr>
            <a:xfrm>
              <a:off x="609599" y="1176337"/>
              <a:ext cx="10201275" cy="619125"/>
            </a:xfrm>
            <a:prstGeom prst="rect">
              <a:avLst/>
            </a:prstGeom>
          </p:spPr>
        </p:pic>
        <p:pic>
          <p:nvPicPr>
            <p:cNvPr id="7" name="Picture 6">
              <a:extLst>
                <a:ext uri="{FF2B5EF4-FFF2-40B4-BE49-F238E27FC236}">
                  <a16:creationId xmlns:a16="http://schemas.microsoft.com/office/drawing/2014/main" id="{B7164C1D-8205-35AF-91A6-319CEEE164CE}"/>
                </a:ext>
              </a:extLst>
            </p:cNvPr>
            <p:cNvPicPr>
              <a:picLocks noChangeAspect="1"/>
            </p:cNvPicPr>
            <p:nvPr/>
          </p:nvPicPr>
          <p:blipFill>
            <a:blip r:embed="rId3"/>
            <a:stretch>
              <a:fillRect/>
            </a:stretch>
          </p:blipFill>
          <p:spPr>
            <a:xfrm>
              <a:off x="628648" y="1795462"/>
              <a:ext cx="10163175" cy="4333875"/>
            </a:xfrm>
            <a:prstGeom prst="rect">
              <a:avLst/>
            </a:prstGeom>
          </p:spPr>
        </p:pic>
      </p:grpSp>
    </p:spTree>
    <p:extLst>
      <p:ext uri="{BB962C8B-B14F-4D97-AF65-F5344CB8AC3E}">
        <p14:creationId xmlns:p14="http://schemas.microsoft.com/office/powerpoint/2010/main" val="7837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2025 </a:t>
            </a:r>
            <a:r>
              <a:rPr lang="en-US" b="1" i="0" dirty="0">
                <a:solidFill>
                  <a:srgbClr val="000000"/>
                </a:solidFill>
                <a:effectLst/>
                <a:highlight>
                  <a:srgbClr val="FFFFFF"/>
                </a:highlight>
                <a:latin typeface="Helvetica Neue"/>
              </a:rPr>
              <a:t>Vision Plan - Additional Savings</a:t>
            </a:r>
            <a:endParaRPr lang="en-US" dirty="0"/>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grpSp>
        <p:nvGrpSpPr>
          <p:cNvPr id="10" name="Group 9">
            <a:extLst>
              <a:ext uri="{FF2B5EF4-FFF2-40B4-BE49-F238E27FC236}">
                <a16:creationId xmlns:a16="http://schemas.microsoft.com/office/drawing/2014/main" id="{4A12B4E5-B9F4-FD0F-D7BB-F40808B93A66}"/>
              </a:ext>
            </a:extLst>
          </p:cNvPr>
          <p:cNvGrpSpPr/>
          <p:nvPr/>
        </p:nvGrpSpPr>
        <p:grpSpPr>
          <a:xfrm>
            <a:off x="500063" y="1143000"/>
            <a:ext cx="9996487" cy="5884305"/>
            <a:chOff x="500063" y="1143000"/>
            <a:chExt cx="9996487" cy="5884305"/>
          </a:xfrm>
        </p:grpSpPr>
        <p:pic>
          <p:nvPicPr>
            <p:cNvPr id="8" name="Picture 7">
              <a:extLst>
                <a:ext uri="{FF2B5EF4-FFF2-40B4-BE49-F238E27FC236}">
                  <a16:creationId xmlns:a16="http://schemas.microsoft.com/office/drawing/2014/main" id="{3F1B1642-3E9A-BAA7-B9F9-41718B787382}"/>
                </a:ext>
              </a:extLst>
            </p:cNvPr>
            <p:cNvPicPr>
              <a:picLocks noChangeAspect="1"/>
            </p:cNvPicPr>
            <p:nvPr/>
          </p:nvPicPr>
          <p:blipFill>
            <a:blip r:embed="rId2"/>
            <a:stretch>
              <a:fillRect/>
            </a:stretch>
          </p:blipFill>
          <p:spPr>
            <a:xfrm>
              <a:off x="500063" y="1143000"/>
              <a:ext cx="9996487" cy="5328975"/>
            </a:xfrm>
            <a:prstGeom prst="rect">
              <a:avLst/>
            </a:prstGeom>
          </p:spPr>
        </p:pic>
        <p:sp>
          <p:nvSpPr>
            <p:cNvPr id="9" name="TextBox 8">
              <a:extLst>
                <a:ext uri="{FF2B5EF4-FFF2-40B4-BE49-F238E27FC236}">
                  <a16:creationId xmlns:a16="http://schemas.microsoft.com/office/drawing/2014/main" id="{BC0AA330-5676-86E6-E52E-87A7C4947DF1}"/>
                </a:ext>
              </a:extLst>
            </p:cNvPr>
            <p:cNvSpPr txBox="1"/>
            <p:nvPr/>
          </p:nvSpPr>
          <p:spPr>
            <a:xfrm>
              <a:off x="500063" y="6288641"/>
              <a:ext cx="9291638" cy="738664"/>
            </a:xfrm>
            <a:prstGeom prst="rect">
              <a:avLst/>
            </a:prstGeom>
            <a:noFill/>
          </p:spPr>
          <p:txBody>
            <a:bodyPr wrap="square" rtlCol="0">
              <a:spAutoFit/>
            </a:bodyPr>
            <a:lstStyle/>
            <a:p>
              <a:pPr algn="l" fontAlgn="base"/>
              <a:r>
                <a:rPr lang="en-US" sz="1200" b="0" i="0" baseline="30000" dirty="0">
                  <a:solidFill>
                    <a:srgbClr val="000000"/>
                  </a:solidFill>
                  <a:effectLst/>
                  <a:highlight>
                    <a:srgbClr val="FFFFFF"/>
                  </a:highlight>
                  <a:latin typeface="inherit"/>
                </a:rPr>
                <a:t>1</a:t>
              </a:r>
              <a:r>
                <a:rPr lang="en-US" sz="1200" b="0" i="0" dirty="0">
                  <a:solidFill>
                    <a:srgbClr val="000000"/>
                  </a:solidFill>
                  <a:effectLst/>
                  <a:highlight>
                    <a:srgbClr val="FFFFFF"/>
                  </a:highlight>
                  <a:latin typeface="Helvetica Neue"/>
                </a:rPr>
                <a:t> Please ask your provider for his/her recommendation as well as the available progressive brands by tier. </a:t>
              </a:r>
            </a:p>
            <a:p>
              <a:pPr algn="l" fontAlgn="base"/>
              <a:r>
                <a:rPr lang="en-US" sz="1200" b="0" i="0" baseline="30000" dirty="0">
                  <a:solidFill>
                    <a:srgbClr val="000000"/>
                  </a:solidFill>
                  <a:effectLst/>
                  <a:highlight>
                    <a:srgbClr val="FFFFFF"/>
                  </a:highlight>
                  <a:latin typeface="inherit"/>
                </a:rPr>
                <a:t>2</a:t>
              </a:r>
              <a:r>
                <a:rPr lang="en-US" sz="1200" b="0" i="0" dirty="0">
                  <a:solidFill>
                    <a:srgbClr val="000000"/>
                  </a:solidFill>
                  <a:effectLst/>
                  <a:highlight>
                    <a:srgbClr val="FFFFFF"/>
                  </a:highlight>
                  <a:latin typeface="Helvetica Neue"/>
                </a:rPr>
                <a:t> Please ask your provider for his/her recommendation as well as the available coating brands by tier. </a:t>
              </a:r>
            </a:p>
            <a:p>
              <a:endParaRPr lang="en-US" dirty="0"/>
            </a:p>
          </p:txBody>
        </p:sp>
      </p:grpSp>
    </p:spTree>
    <p:extLst>
      <p:ext uri="{BB962C8B-B14F-4D97-AF65-F5344CB8AC3E}">
        <p14:creationId xmlns:p14="http://schemas.microsoft.com/office/powerpoint/2010/main" val="107020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972800" cy="882650"/>
          </a:xfrm>
        </p:spPr>
        <p:txBody>
          <a:bodyPr>
            <a:normAutofit fontScale="90000"/>
          </a:bodyPr>
          <a:lstStyle/>
          <a:p>
            <a:pPr>
              <a:lnSpc>
                <a:spcPct val="100000"/>
              </a:lnSpc>
            </a:pPr>
            <a:r>
              <a:rPr lang="en-US" dirty="0"/>
              <a:t>2025 </a:t>
            </a:r>
            <a:r>
              <a:rPr lang="en-US" b="1" i="0" dirty="0">
                <a:solidFill>
                  <a:srgbClr val="000000"/>
                </a:solidFill>
                <a:effectLst/>
                <a:highlight>
                  <a:srgbClr val="FFFFFF"/>
                </a:highlight>
                <a:latin typeface="Helvetica Neue"/>
              </a:rPr>
              <a:t>Vision Plan - Additional Savings Cont</a:t>
            </a:r>
            <a:r>
              <a:rPr lang="en-US" dirty="0">
                <a:solidFill>
                  <a:srgbClr val="000000"/>
                </a:solidFill>
                <a:highlight>
                  <a:srgbClr val="FFFFFF"/>
                </a:highlight>
                <a:latin typeface="Helvetica Neue"/>
              </a:rPr>
              <a:t>’d</a:t>
            </a:r>
            <a:endParaRPr lang="en-US" dirty="0"/>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12875"/>
            <a:ext cx="10972801" cy="5079999"/>
          </a:xfrm>
        </p:spPr>
        <p:txBody>
          <a:bodyPr>
            <a:normAutofit/>
          </a:bodyPr>
          <a:lstStyle/>
          <a:p>
            <a:pPr marL="457200" lvl="2">
              <a:spcBef>
                <a:spcPts val="600"/>
              </a:spcBef>
              <a:spcAft>
                <a:spcPts val="600"/>
              </a:spcAft>
            </a:pPr>
            <a:endParaRPr lang="en-US" sz="1800" dirty="0">
              <a:latin typeface="+mn-lt"/>
              <a:cs typeface="Times New Roman" panose="02020603050405020304" pitchFamily="18" charset="0"/>
            </a:endParaRPr>
          </a:p>
          <a:p>
            <a:endParaRPr lang="en-US" dirty="0"/>
          </a:p>
        </p:txBody>
      </p:sp>
      <p:grpSp>
        <p:nvGrpSpPr>
          <p:cNvPr id="8" name="Group 7">
            <a:extLst>
              <a:ext uri="{FF2B5EF4-FFF2-40B4-BE49-F238E27FC236}">
                <a16:creationId xmlns:a16="http://schemas.microsoft.com/office/drawing/2014/main" id="{E351554C-F284-B630-E517-BAF22328F603}"/>
              </a:ext>
            </a:extLst>
          </p:cNvPr>
          <p:cNvGrpSpPr/>
          <p:nvPr/>
        </p:nvGrpSpPr>
        <p:grpSpPr>
          <a:xfrm>
            <a:off x="419100" y="1247776"/>
            <a:ext cx="9997268" cy="4886977"/>
            <a:chOff x="471487" y="1247776"/>
            <a:chExt cx="10182225" cy="5324475"/>
          </a:xfrm>
        </p:grpSpPr>
        <p:pic>
          <p:nvPicPr>
            <p:cNvPr id="5" name="Picture 4">
              <a:extLst>
                <a:ext uri="{FF2B5EF4-FFF2-40B4-BE49-F238E27FC236}">
                  <a16:creationId xmlns:a16="http://schemas.microsoft.com/office/drawing/2014/main" id="{B89D4062-7FC9-90A7-EF36-59581A63ACF5}"/>
                </a:ext>
              </a:extLst>
            </p:cNvPr>
            <p:cNvPicPr>
              <a:picLocks noChangeAspect="1"/>
            </p:cNvPicPr>
            <p:nvPr/>
          </p:nvPicPr>
          <p:blipFill>
            <a:blip r:embed="rId2"/>
            <a:stretch>
              <a:fillRect/>
            </a:stretch>
          </p:blipFill>
          <p:spPr>
            <a:xfrm>
              <a:off x="471487" y="1247776"/>
              <a:ext cx="10182225" cy="657225"/>
            </a:xfrm>
            <a:prstGeom prst="rect">
              <a:avLst/>
            </a:prstGeom>
          </p:spPr>
        </p:pic>
        <p:pic>
          <p:nvPicPr>
            <p:cNvPr id="7" name="Picture 6">
              <a:extLst>
                <a:ext uri="{FF2B5EF4-FFF2-40B4-BE49-F238E27FC236}">
                  <a16:creationId xmlns:a16="http://schemas.microsoft.com/office/drawing/2014/main" id="{15A475A4-362E-3DE9-77EC-D94D3D41D2F1}"/>
                </a:ext>
              </a:extLst>
            </p:cNvPr>
            <p:cNvPicPr>
              <a:picLocks noChangeAspect="1"/>
            </p:cNvPicPr>
            <p:nvPr/>
          </p:nvPicPr>
          <p:blipFill>
            <a:blip r:embed="rId3"/>
            <a:stretch>
              <a:fillRect/>
            </a:stretch>
          </p:blipFill>
          <p:spPr>
            <a:xfrm>
              <a:off x="471487" y="1905001"/>
              <a:ext cx="10115550" cy="4667250"/>
            </a:xfrm>
            <a:prstGeom prst="rect">
              <a:avLst/>
            </a:prstGeom>
          </p:spPr>
        </p:pic>
      </p:grpSp>
      <p:sp>
        <p:nvSpPr>
          <p:cNvPr id="9" name="TextBox 8">
            <a:extLst>
              <a:ext uri="{FF2B5EF4-FFF2-40B4-BE49-F238E27FC236}">
                <a16:creationId xmlns:a16="http://schemas.microsoft.com/office/drawing/2014/main" id="{DC10B04B-DEA5-B0AA-A8D9-4E0B4DE46CE2}"/>
              </a:ext>
            </a:extLst>
          </p:cNvPr>
          <p:cNvSpPr txBox="1"/>
          <p:nvPr/>
        </p:nvSpPr>
        <p:spPr>
          <a:xfrm>
            <a:off x="286529" y="5964849"/>
            <a:ext cx="9997268" cy="1046440"/>
          </a:xfrm>
          <a:prstGeom prst="rect">
            <a:avLst/>
          </a:prstGeom>
          <a:noFill/>
        </p:spPr>
        <p:txBody>
          <a:bodyPr wrap="square" rtlCol="0">
            <a:spAutoFit/>
          </a:bodyPr>
          <a:lstStyle/>
          <a:p>
            <a:pPr algn="l" fontAlgn="base"/>
            <a:r>
              <a:rPr lang="en-US" sz="1100" b="0" i="0" baseline="30000" dirty="0">
                <a:solidFill>
                  <a:srgbClr val="000000"/>
                </a:solidFill>
                <a:effectLst/>
                <a:highlight>
                  <a:srgbClr val="FFFFFF"/>
                </a:highlight>
                <a:latin typeface="inherit"/>
              </a:rPr>
              <a:t>3</a:t>
            </a:r>
            <a:r>
              <a:rPr lang="en-US" sz="1100" b="0" i="0" dirty="0">
                <a:solidFill>
                  <a:srgbClr val="000000"/>
                </a:solidFill>
                <a:effectLst/>
                <a:highlight>
                  <a:srgbClr val="FFFFFF"/>
                </a:highlight>
                <a:latin typeface="Helvetica Neue"/>
              </a:rPr>
              <a:t> Standard fitting includes spherical clear lenses for conventional wear and planned replacement. Examples include but are not limited to disposable and frequent replacement. </a:t>
            </a:r>
          </a:p>
          <a:p>
            <a:pPr algn="l" fontAlgn="base"/>
            <a:r>
              <a:rPr lang="en-US" sz="1100" b="0" i="0" baseline="30000" dirty="0">
                <a:solidFill>
                  <a:srgbClr val="000000"/>
                </a:solidFill>
                <a:effectLst/>
                <a:highlight>
                  <a:srgbClr val="FFFFFF"/>
                </a:highlight>
                <a:latin typeface="inherit"/>
              </a:rPr>
              <a:t>4</a:t>
            </a:r>
            <a:r>
              <a:rPr lang="en-US" sz="1100" b="0" i="0" dirty="0">
                <a:solidFill>
                  <a:srgbClr val="000000"/>
                </a:solidFill>
                <a:effectLst/>
                <a:highlight>
                  <a:srgbClr val="FFFFFF"/>
                </a:highlight>
                <a:latin typeface="Helvetica Neue"/>
              </a:rPr>
              <a:t> Premium fitting includes all lens designs, materials and specialty fittings other than standard contact lenses. Examples include but are not limited to </a:t>
            </a:r>
            <a:r>
              <a:rPr lang="en-US" sz="1100" b="0" i="0" dirty="0" err="1">
                <a:solidFill>
                  <a:srgbClr val="000000"/>
                </a:solidFill>
                <a:effectLst/>
                <a:highlight>
                  <a:srgbClr val="FFFFFF"/>
                </a:highlight>
                <a:latin typeface="Helvetica Neue"/>
              </a:rPr>
              <a:t>toric</a:t>
            </a:r>
            <a:r>
              <a:rPr lang="en-US" sz="1100" b="0" i="0" dirty="0">
                <a:solidFill>
                  <a:srgbClr val="000000"/>
                </a:solidFill>
                <a:effectLst/>
                <a:highlight>
                  <a:srgbClr val="FFFFFF"/>
                </a:highlight>
                <a:latin typeface="Helvetica Neue"/>
              </a:rPr>
              <a:t> and multifocal. </a:t>
            </a:r>
          </a:p>
          <a:p>
            <a:endParaRPr lang="en-US" dirty="0"/>
          </a:p>
        </p:txBody>
      </p:sp>
    </p:spTree>
    <p:extLst>
      <p:ext uri="{BB962C8B-B14F-4D97-AF65-F5344CB8AC3E}">
        <p14:creationId xmlns:p14="http://schemas.microsoft.com/office/powerpoint/2010/main" val="234861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1">
            <a:extLst>
              <a:ext uri="{FF2B5EF4-FFF2-40B4-BE49-F238E27FC236}">
                <a16:creationId xmlns:a16="http://schemas.microsoft.com/office/drawing/2014/main" id="{A9680B58-6636-7D17-0C1A-78F8A8333FEF}"/>
              </a:ext>
            </a:extLst>
          </p:cNvPr>
          <p:cNvSpPr>
            <a:spLocks noChangeAspect="1" noChangeArrowheads="1"/>
          </p:cNvSpPr>
          <p:nvPr/>
        </p:nvSpPr>
        <p:spPr bwMode="auto">
          <a:xfrm>
            <a:off x="5871740" y="2710576"/>
            <a:ext cx="542581" cy="270276"/>
          </a:xfrm>
          <a:custGeom>
            <a:avLst/>
            <a:gdLst>
              <a:gd name="T0" fmla="*/ 2609 w 2610"/>
              <a:gd name="T1" fmla="*/ 649 h 1298"/>
              <a:gd name="T2" fmla="*/ 1962 w 2610"/>
              <a:gd name="T3" fmla="*/ 0 h 1298"/>
              <a:gd name="T4" fmla="*/ 1962 w 2610"/>
              <a:gd name="T5" fmla="*/ 326 h 1298"/>
              <a:gd name="T6" fmla="*/ 0 w 2610"/>
              <a:gd name="T7" fmla="*/ 326 h 1298"/>
              <a:gd name="T8" fmla="*/ 327 w 2610"/>
              <a:gd name="T9" fmla="*/ 649 h 1298"/>
              <a:gd name="T10" fmla="*/ 0 w 2610"/>
              <a:gd name="T11" fmla="*/ 972 h 1298"/>
              <a:gd name="T12" fmla="*/ 1962 w 2610"/>
              <a:gd name="T13" fmla="*/ 972 h 1298"/>
              <a:gd name="T14" fmla="*/ 1962 w 2610"/>
              <a:gd name="T15" fmla="*/ 1297 h 1298"/>
              <a:gd name="T16" fmla="*/ 2609 w 2610"/>
              <a:gd name="T17" fmla="*/ 649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298">
                <a:moveTo>
                  <a:pt x="2609" y="649"/>
                </a:moveTo>
                <a:lnTo>
                  <a:pt x="1962" y="0"/>
                </a:lnTo>
                <a:lnTo>
                  <a:pt x="1962" y="326"/>
                </a:lnTo>
                <a:lnTo>
                  <a:pt x="0" y="326"/>
                </a:lnTo>
                <a:lnTo>
                  <a:pt x="327" y="649"/>
                </a:lnTo>
                <a:lnTo>
                  <a:pt x="0" y="972"/>
                </a:lnTo>
                <a:lnTo>
                  <a:pt x="1962" y="972"/>
                </a:lnTo>
                <a:lnTo>
                  <a:pt x="1962" y="1297"/>
                </a:lnTo>
                <a:lnTo>
                  <a:pt x="2609" y="649"/>
                </a:lnTo>
              </a:path>
            </a:pathLst>
          </a:custGeom>
          <a:solidFill>
            <a:srgbClr val="005587"/>
          </a:solidFill>
          <a:ln>
            <a:noFill/>
          </a:ln>
          <a:effectLst/>
        </p:spPr>
        <p:txBody>
          <a:bodyPr wrap="none" anchor="ctr"/>
          <a:lstStyle/>
          <a:p>
            <a:endParaRPr lang="en-US" sz="3266">
              <a:solidFill>
                <a:prstClr val="black"/>
              </a:solidFill>
              <a:latin typeface="Noto Sans Light" panose="020B0402040504020204" pitchFamily="34" charset="0"/>
            </a:endParaRPr>
          </a:p>
        </p:txBody>
      </p:sp>
      <p:sp>
        <p:nvSpPr>
          <p:cNvPr id="40" name="Freeform 31">
            <a:extLst>
              <a:ext uri="{FF2B5EF4-FFF2-40B4-BE49-F238E27FC236}">
                <a16:creationId xmlns:a16="http://schemas.microsoft.com/office/drawing/2014/main" id="{64BED677-DC4D-0847-D3C1-674EB4D5DBF4}"/>
              </a:ext>
            </a:extLst>
          </p:cNvPr>
          <p:cNvSpPr>
            <a:spLocks noChangeAspect="1" noChangeArrowheads="1"/>
          </p:cNvSpPr>
          <p:nvPr/>
        </p:nvSpPr>
        <p:spPr bwMode="auto">
          <a:xfrm>
            <a:off x="8769283" y="2726806"/>
            <a:ext cx="542581" cy="270276"/>
          </a:xfrm>
          <a:custGeom>
            <a:avLst/>
            <a:gdLst>
              <a:gd name="T0" fmla="*/ 2609 w 2610"/>
              <a:gd name="T1" fmla="*/ 649 h 1298"/>
              <a:gd name="T2" fmla="*/ 1962 w 2610"/>
              <a:gd name="T3" fmla="*/ 0 h 1298"/>
              <a:gd name="T4" fmla="*/ 1962 w 2610"/>
              <a:gd name="T5" fmla="*/ 326 h 1298"/>
              <a:gd name="T6" fmla="*/ 0 w 2610"/>
              <a:gd name="T7" fmla="*/ 326 h 1298"/>
              <a:gd name="T8" fmla="*/ 327 w 2610"/>
              <a:gd name="T9" fmla="*/ 649 h 1298"/>
              <a:gd name="T10" fmla="*/ 0 w 2610"/>
              <a:gd name="T11" fmla="*/ 972 h 1298"/>
              <a:gd name="T12" fmla="*/ 1962 w 2610"/>
              <a:gd name="T13" fmla="*/ 972 h 1298"/>
              <a:gd name="T14" fmla="*/ 1962 w 2610"/>
              <a:gd name="T15" fmla="*/ 1297 h 1298"/>
              <a:gd name="T16" fmla="*/ 2609 w 2610"/>
              <a:gd name="T17" fmla="*/ 649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298">
                <a:moveTo>
                  <a:pt x="2609" y="649"/>
                </a:moveTo>
                <a:lnTo>
                  <a:pt x="1962" y="0"/>
                </a:lnTo>
                <a:lnTo>
                  <a:pt x="1962" y="326"/>
                </a:lnTo>
                <a:lnTo>
                  <a:pt x="0" y="326"/>
                </a:lnTo>
                <a:lnTo>
                  <a:pt x="327" y="649"/>
                </a:lnTo>
                <a:lnTo>
                  <a:pt x="0" y="972"/>
                </a:lnTo>
                <a:lnTo>
                  <a:pt x="1962" y="972"/>
                </a:lnTo>
                <a:lnTo>
                  <a:pt x="1962" y="1297"/>
                </a:lnTo>
                <a:lnTo>
                  <a:pt x="2609" y="649"/>
                </a:lnTo>
              </a:path>
            </a:pathLst>
          </a:custGeom>
          <a:solidFill>
            <a:srgbClr val="00558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51" name="Freeform 31">
            <a:extLst>
              <a:ext uri="{FF2B5EF4-FFF2-40B4-BE49-F238E27FC236}">
                <a16:creationId xmlns:a16="http://schemas.microsoft.com/office/drawing/2014/main" id="{763CF9C8-ACCC-BAB1-A5D4-C0FC5E7700D6}"/>
              </a:ext>
            </a:extLst>
          </p:cNvPr>
          <p:cNvSpPr>
            <a:spLocks noChangeAspect="1" noChangeArrowheads="1"/>
          </p:cNvSpPr>
          <p:nvPr/>
        </p:nvSpPr>
        <p:spPr bwMode="auto">
          <a:xfrm>
            <a:off x="2987288" y="2731908"/>
            <a:ext cx="542581" cy="270276"/>
          </a:xfrm>
          <a:custGeom>
            <a:avLst/>
            <a:gdLst>
              <a:gd name="T0" fmla="*/ 2609 w 2610"/>
              <a:gd name="T1" fmla="*/ 649 h 1298"/>
              <a:gd name="T2" fmla="*/ 1962 w 2610"/>
              <a:gd name="T3" fmla="*/ 0 h 1298"/>
              <a:gd name="T4" fmla="*/ 1962 w 2610"/>
              <a:gd name="T5" fmla="*/ 326 h 1298"/>
              <a:gd name="T6" fmla="*/ 0 w 2610"/>
              <a:gd name="T7" fmla="*/ 326 h 1298"/>
              <a:gd name="T8" fmla="*/ 327 w 2610"/>
              <a:gd name="T9" fmla="*/ 649 h 1298"/>
              <a:gd name="T10" fmla="*/ 0 w 2610"/>
              <a:gd name="T11" fmla="*/ 972 h 1298"/>
              <a:gd name="T12" fmla="*/ 1962 w 2610"/>
              <a:gd name="T13" fmla="*/ 972 h 1298"/>
              <a:gd name="T14" fmla="*/ 1962 w 2610"/>
              <a:gd name="T15" fmla="*/ 1297 h 1298"/>
              <a:gd name="T16" fmla="*/ 2609 w 2610"/>
              <a:gd name="T17" fmla="*/ 649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0" h="1298">
                <a:moveTo>
                  <a:pt x="2609" y="649"/>
                </a:moveTo>
                <a:lnTo>
                  <a:pt x="1962" y="0"/>
                </a:lnTo>
                <a:lnTo>
                  <a:pt x="1962" y="326"/>
                </a:lnTo>
                <a:lnTo>
                  <a:pt x="0" y="326"/>
                </a:lnTo>
                <a:lnTo>
                  <a:pt x="327" y="649"/>
                </a:lnTo>
                <a:lnTo>
                  <a:pt x="0" y="972"/>
                </a:lnTo>
                <a:lnTo>
                  <a:pt x="1962" y="972"/>
                </a:lnTo>
                <a:lnTo>
                  <a:pt x="1962" y="1297"/>
                </a:lnTo>
                <a:lnTo>
                  <a:pt x="2609" y="649"/>
                </a:lnTo>
              </a:path>
            </a:pathLst>
          </a:custGeom>
          <a:solidFill>
            <a:srgbClr val="005587"/>
          </a:solidFill>
          <a:ln>
            <a:noFill/>
          </a:ln>
          <a:effectLst/>
        </p:spPr>
        <p:txBody>
          <a:bodyPr wrap="none" anchor="ctr"/>
          <a:lstStyle/>
          <a:p>
            <a:endParaRPr lang="en-US" sz="3266">
              <a:solidFill>
                <a:prstClr val="black"/>
              </a:solidFill>
              <a:latin typeface="Noto Sans Light" panose="020B0402040504020204" pitchFamily="34" charset="0"/>
            </a:endParaRPr>
          </a:p>
        </p:txBody>
      </p:sp>
      <p:sp>
        <p:nvSpPr>
          <p:cNvPr id="3" name="Freeform 454">
            <a:extLst>
              <a:ext uri="{FF2B5EF4-FFF2-40B4-BE49-F238E27FC236}">
                <a16:creationId xmlns:a16="http://schemas.microsoft.com/office/drawing/2014/main" id="{10F4C94B-8A48-FAD8-E317-16285377E7B8}"/>
              </a:ext>
            </a:extLst>
          </p:cNvPr>
          <p:cNvSpPr>
            <a:spLocks noChangeArrowheads="1"/>
          </p:cNvSpPr>
          <p:nvPr/>
        </p:nvSpPr>
        <p:spPr bwMode="auto">
          <a:xfrm>
            <a:off x="1194371" y="2210726"/>
            <a:ext cx="1272054" cy="1269307"/>
          </a:xfrm>
          <a:custGeom>
            <a:avLst/>
            <a:gdLst>
              <a:gd name="T0" fmla="*/ 2039 w 2040"/>
              <a:gd name="T1" fmla="*/ 1019 h 2039"/>
              <a:gd name="T2" fmla="*/ 2039 w 2040"/>
              <a:gd name="T3" fmla="*/ 1019 h 2039"/>
              <a:gd name="T4" fmla="*/ 1020 w 2040"/>
              <a:gd name="T5" fmla="*/ 2038 h 2039"/>
              <a:gd name="T6" fmla="*/ 1020 w 2040"/>
              <a:gd name="T7" fmla="*/ 2038 h 2039"/>
              <a:gd name="T8" fmla="*/ 0 w 2040"/>
              <a:gd name="T9" fmla="*/ 1019 h 2039"/>
              <a:gd name="T10" fmla="*/ 0 w 2040"/>
              <a:gd name="T11" fmla="*/ 1019 h 2039"/>
              <a:gd name="T12" fmla="*/ 1020 w 2040"/>
              <a:gd name="T13" fmla="*/ 0 h 2039"/>
              <a:gd name="T14" fmla="*/ 1020 w 2040"/>
              <a:gd name="T15" fmla="*/ 0 h 2039"/>
              <a:gd name="T16" fmla="*/ 2039 w 2040"/>
              <a:gd name="T17" fmla="*/ 101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2039" y="1019"/>
                </a:moveTo>
                <a:lnTo>
                  <a:pt x="2039" y="1019"/>
                </a:lnTo>
                <a:cubicBezTo>
                  <a:pt x="2039" y="1582"/>
                  <a:pt x="1583" y="2038"/>
                  <a:pt x="1020" y="2038"/>
                </a:cubicBezTo>
                <a:lnTo>
                  <a:pt x="1020" y="2038"/>
                </a:lnTo>
                <a:cubicBezTo>
                  <a:pt x="457" y="2038"/>
                  <a:pt x="0" y="1582"/>
                  <a:pt x="0" y="1019"/>
                </a:cubicBezTo>
                <a:lnTo>
                  <a:pt x="0" y="1019"/>
                </a:lnTo>
                <a:cubicBezTo>
                  <a:pt x="0" y="456"/>
                  <a:pt x="457" y="0"/>
                  <a:pt x="1020" y="0"/>
                </a:cubicBezTo>
                <a:lnTo>
                  <a:pt x="1020" y="0"/>
                </a:lnTo>
                <a:cubicBezTo>
                  <a:pt x="1583" y="0"/>
                  <a:pt x="2039" y="456"/>
                  <a:pt x="2039" y="1019"/>
                </a:cubicBezTo>
              </a:path>
            </a:pathLst>
          </a:custGeom>
          <a:solidFill>
            <a:srgbClr val="808C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4" name="Freeform 455">
            <a:extLst>
              <a:ext uri="{FF2B5EF4-FFF2-40B4-BE49-F238E27FC236}">
                <a16:creationId xmlns:a16="http://schemas.microsoft.com/office/drawing/2014/main" id="{CDA1D867-5568-153E-8AA8-25091EE34EE8}"/>
              </a:ext>
            </a:extLst>
          </p:cNvPr>
          <p:cNvSpPr>
            <a:spLocks noChangeArrowheads="1"/>
          </p:cNvSpPr>
          <p:nvPr/>
        </p:nvSpPr>
        <p:spPr bwMode="auto">
          <a:xfrm>
            <a:off x="1313883" y="2328864"/>
            <a:ext cx="1033029" cy="1033029"/>
          </a:xfrm>
          <a:custGeom>
            <a:avLst/>
            <a:gdLst>
              <a:gd name="T0" fmla="*/ 1657 w 1658"/>
              <a:gd name="T1" fmla="*/ 829 h 1658"/>
              <a:gd name="T2" fmla="*/ 1657 w 1658"/>
              <a:gd name="T3" fmla="*/ 829 h 1658"/>
              <a:gd name="T4" fmla="*/ 829 w 1658"/>
              <a:gd name="T5" fmla="*/ 1657 h 1658"/>
              <a:gd name="T6" fmla="*/ 829 w 1658"/>
              <a:gd name="T7" fmla="*/ 1657 h 1658"/>
              <a:gd name="T8" fmla="*/ 0 w 1658"/>
              <a:gd name="T9" fmla="*/ 829 h 1658"/>
              <a:gd name="T10" fmla="*/ 0 w 1658"/>
              <a:gd name="T11" fmla="*/ 829 h 1658"/>
              <a:gd name="T12" fmla="*/ 829 w 1658"/>
              <a:gd name="T13" fmla="*/ 0 h 1658"/>
              <a:gd name="T14" fmla="*/ 829 w 1658"/>
              <a:gd name="T15" fmla="*/ 0 h 1658"/>
              <a:gd name="T16" fmla="*/ 1657 w 1658"/>
              <a:gd name="T17" fmla="*/ 829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8" h="1658">
                <a:moveTo>
                  <a:pt x="1657" y="829"/>
                </a:moveTo>
                <a:lnTo>
                  <a:pt x="1657" y="829"/>
                </a:lnTo>
                <a:cubicBezTo>
                  <a:pt x="1657" y="1287"/>
                  <a:pt x="1286" y="1657"/>
                  <a:pt x="829" y="1657"/>
                </a:cubicBezTo>
                <a:lnTo>
                  <a:pt x="829" y="1657"/>
                </a:lnTo>
                <a:cubicBezTo>
                  <a:pt x="371" y="1657"/>
                  <a:pt x="0" y="1287"/>
                  <a:pt x="0" y="829"/>
                </a:cubicBezTo>
                <a:lnTo>
                  <a:pt x="0" y="829"/>
                </a:lnTo>
                <a:cubicBezTo>
                  <a:pt x="0" y="371"/>
                  <a:pt x="371" y="0"/>
                  <a:pt x="829" y="0"/>
                </a:cubicBezTo>
                <a:lnTo>
                  <a:pt x="829" y="0"/>
                </a:lnTo>
                <a:cubicBezTo>
                  <a:pt x="1286" y="0"/>
                  <a:pt x="1657" y="371"/>
                  <a:pt x="1657" y="829"/>
                </a:cubicBezTo>
              </a:path>
            </a:pathLst>
          </a:custGeom>
          <a:solidFill>
            <a:srgbClr val="FFFFFF">
              <a:alpha val="3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5" name="Freeform 456">
            <a:extLst>
              <a:ext uri="{FF2B5EF4-FFF2-40B4-BE49-F238E27FC236}">
                <a16:creationId xmlns:a16="http://schemas.microsoft.com/office/drawing/2014/main" id="{F66114D2-0095-E17B-BA44-23443E17474C}"/>
              </a:ext>
            </a:extLst>
          </p:cNvPr>
          <p:cNvSpPr>
            <a:spLocks noChangeArrowheads="1"/>
          </p:cNvSpPr>
          <p:nvPr/>
        </p:nvSpPr>
        <p:spPr bwMode="auto">
          <a:xfrm>
            <a:off x="4153601" y="2198216"/>
            <a:ext cx="1269307" cy="1269307"/>
          </a:xfrm>
          <a:custGeom>
            <a:avLst/>
            <a:gdLst>
              <a:gd name="T0" fmla="*/ 2038 w 2039"/>
              <a:gd name="T1" fmla="*/ 1019 h 2039"/>
              <a:gd name="T2" fmla="*/ 2038 w 2039"/>
              <a:gd name="T3" fmla="*/ 1019 h 2039"/>
              <a:gd name="T4" fmla="*/ 1019 w 2039"/>
              <a:gd name="T5" fmla="*/ 2038 h 2039"/>
              <a:gd name="T6" fmla="*/ 1019 w 2039"/>
              <a:gd name="T7" fmla="*/ 2038 h 2039"/>
              <a:gd name="T8" fmla="*/ 0 w 2039"/>
              <a:gd name="T9" fmla="*/ 1019 h 2039"/>
              <a:gd name="T10" fmla="*/ 0 w 2039"/>
              <a:gd name="T11" fmla="*/ 1019 h 2039"/>
              <a:gd name="T12" fmla="*/ 1019 w 2039"/>
              <a:gd name="T13" fmla="*/ 0 h 2039"/>
              <a:gd name="T14" fmla="*/ 1019 w 2039"/>
              <a:gd name="T15" fmla="*/ 0 h 2039"/>
              <a:gd name="T16" fmla="*/ 2038 w 2039"/>
              <a:gd name="T17" fmla="*/ 101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2038" y="1019"/>
                </a:moveTo>
                <a:lnTo>
                  <a:pt x="2038" y="1019"/>
                </a:lnTo>
                <a:cubicBezTo>
                  <a:pt x="2038" y="1582"/>
                  <a:pt x="1582" y="2038"/>
                  <a:pt x="1019" y="2038"/>
                </a:cubicBezTo>
                <a:lnTo>
                  <a:pt x="1019" y="2038"/>
                </a:lnTo>
                <a:cubicBezTo>
                  <a:pt x="456" y="2038"/>
                  <a:pt x="0" y="1582"/>
                  <a:pt x="0" y="1019"/>
                </a:cubicBezTo>
                <a:lnTo>
                  <a:pt x="0" y="1019"/>
                </a:lnTo>
                <a:cubicBezTo>
                  <a:pt x="0" y="456"/>
                  <a:pt x="456" y="0"/>
                  <a:pt x="1019" y="0"/>
                </a:cubicBezTo>
                <a:lnTo>
                  <a:pt x="1019" y="0"/>
                </a:lnTo>
                <a:cubicBezTo>
                  <a:pt x="1582" y="0"/>
                  <a:pt x="2038" y="456"/>
                  <a:pt x="2038" y="1019"/>
                </a:cubicBezTo>
              </a:path>
            </a:pathLst>
          </a:custGeom>
          <a:solidFill>
            <a:srgbClr val="0085AD"/>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9" name="Freeform 460">
            <a:extLst>
              <a:ext uri="{FF2B5EF4-FFF2-40B4-BE49-F238E27FC236}">
                <a16:creationId xmlns:a16="http://schemas.microsoft.com/office/drawing/2014/main" id="{F84F682F-C69A-0795-9C7D-E60C8B80E53F}"/>
              </a:ext>
            </a:extLst>
          </p:cNvPr>
          <p:cNvSpPr>
            <a:spLocks noChangeArrowheads="1"/>
          </p:cNvSpPr>
          <p:nvPr/>
        </p:nvSpPr>
        <p:spPr bwMode="auto">
          <a:xfrm>
            <a:off x="4271739" y="2316355"/>
            <a:ext cx="1033029" cy="1033029"/>
          </a:xfrm>
          <a:custGeom>
            <a:avLst/>
            <a:gdLst>
              <a:gd name="T0" fmla="*/ 1658 w 1659"/>
              <a:gd name="T1" fmla="*/ 829 h 1658"/>
              <a:gd name="T2" fmla="*/ 1658 w 1659"/>
              <a:gd name="T3" fmla="*/ 829 h 1658"/>
              <a:gd name="T4" fmla="*/ 829 w 1659"/>
              <a:gd name="T5" fmla="*/ 1657 h 1658"/>
              <a:gd name="T6" fmla="*/ 829 w 1659"/>
              <a:gd name="T7" fmla="*/ 1657 h 1658"/>
              <a:gd name="T8" fmla="*/ 0 w 1659"/>
              <a:gd name="T9" fmla="*/ 829 h 1658"/>
              <a:gd name="T10" fmla="*/ 0 w 1659"/>
              <a:gd name="T11" fmla="*/ 829 h 1658"/>
              <a:gd name="T12" fmla="*/ 829 w 1659"/>
              <a:gd name="T13" fmla="*/ 0 h 1658"/>
              <a:gd name="T14" fmla="*/ 829 w 1659"/>
              <a:gd name="T15" fmla="*/ 0 h 1658"/>
              <a:gd name="T16" fmla="*/ 1658 w 1659"/>
              <a:gd name="T17" fmla="*/ 829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9" h="1658">
                <a:moveTo>
                  <a:pt x="1658" y="829"/>
                </a:moveTo>
                <a:lnTo>
                  <a:pt x="1658" y="829"/>
                </a:lnTo>
                <a:cubicBezTo>
                  <a:pt x="1658" y="1287"/>
                  <a:pt x="1286" y="1657"/>
                  <a:pt x="829" y="1657"/>
                </a:cubicBezTo>
                <a:lnTo>
                  <a:pt x="829" y="1657"/>
                </a:lnTo>
                <a:cubicBezTo>
                  <a:pt x="372" y="1657"/>
                  <a:pt x="0" y="1287"/>
                  <a:pt x="0" y="829"/>
                </a:cubicBezTo>
                <a:lnTo>
                  <a:pt x="0" y="829"/>
                </a:lnTo>
                <a:cubicBezTo>
                  <a:pt x="0" y="371"/>
                  <a:pt x="372" y="0"/>
                  <a:pt x="829" y="0"/>
                </a:cubicBezTo>
                <a:lnTo>
                  <a:pt x="829" y="0"/>
                </a:lnTo>
                <a:cubicBezTo>
                  <a:pt x="1286" y="0"/>
                  <a:pt x="1658" y="371"/>
                  <a:pt x="1658" y="829"/>
                </a:cubicBezTo>
              </a:path>
            </a:pathLst>
          </a:custGeom>
          <a:solidFill>
            <a:srgbClr val="FFFFFF">
              <a:alpha val="3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44" name="TextBox 5">
            <a:extLst>
              <a:ext uri="{FF2B5EF4-FFF2-40B4-BE49-F238E27FC236}">
                <a16:creationId xmlns:a16="http://schemas.microsoft.com/office/drawing/2014/main" id="{AC6D91F4-4993-82E4-351E-B3BA0880EBB6}"/>
              </a:ext>
            </a:extLst>
          </p:cNvPr>
          <p:cNvSpPr txBox="1"/>
          <p:nvPr/>
        </p:nvSpPr>
        <p:spPr>
          <a:xfrm>
            <a:off x="3564032" y="4438689"/>
            <a:ext cx="2572894" cy="2252449"/>
          </a:xfrm>
          <a:prstGeom prst="rect">
            <a:avLst/>
          </a:prstGeom>
          <a:noFill/>
        </p:spPr>
        <p:txBody>
          <a:bodyPr wrap="square" lIns="91440" tIns="45720" rIns="91440" bIns="45720" rtlCol="0" anchor="t">
            <a:spAutoFit/>
          </a:bodyPr>
          <a:lstStyle/>
          <a:p>
            <a:pPr>
              <a:defRPr/>
            </a:pPr>
            <a:r>
              <a:rPr lang="en-US" sz="1400" b="1" u="sng">
                <a:solidFill>
                  <a:srgbClr val="0085AD"/>
                </a:solidFill>
                <a:latin typeface="Arial"/>
                <a:ea typeface="Noto Sans Light" panose="020B0402040504020204" pitchFamily="34" charset="0"/>
                <a:cs typeface="Arial"/>
              </a:rPr>
              <a:t>Preview </a:t>
            </a:r>
            <a:r>
              <a:rPr lang="en-US" sz="1400" b="1" u="sng" dirty="0">
                <a:solidFill>
                  <a:srgbClr val="0085AD"/>
                </a:solidFill>
                <a:latin typeface="Arial"/>
                <a:ea typeface="Noto Sans Light" panose="020B0402040504020204" pitchFamily="34" charset="0"/>
                <a:cs typeface="Arial"/>
              </a:rPr>
              <a:t>OE </a:t>
            </a:r>
            <a:r>
              <a:rPr lang="en-US" sz="1400" b="1" u="sng">
                <a:solidFill>
                  <a:srgbClr val="0085AD"/>
                </a:solidFill>
                <a:latin typeface="Arial"/>
                <a:ea typeface="Noto Sans Light" panose="020B0402040504020204" pitchFamily="34" charset="0"/>
                <a:cs typeface="Arial"/>
              </a:rPr>
              <a:t>Content</a:t>
            </a:r>
            <a:r>
              <a:rPr lang="en-US" sz="1400" b="1" u="sng" dirty="0">
                <a:solidFill>
                  <a:srgbClr val="0085AD"/>
                </a:solidFill>
                <a:latin typeface="Arial"/>
                <a:cs typeface="Arial"/>
              </a:rPr>
              <a:t> Page</a:t>
            </a:r>
            <a:r>
              <a:rPr lang="en-US" sz="1200" dirty="0">
                <a:solidFill>
                  <a:srgbClr val="0085AD"/>
                </a:solidFill>
                <a:latin typeface="Arial"/>
                <a:cs typeface="Arial"/>
              </a:rPr>
              <a:t> </a:t>
            </a:r>
            <a:r>
              <a:rPr lang="en-US" sz="1200" dirty="0">
                <a:latin typeface="Arial"/>
                <a:cs typeface="Arial"/>
              </a:rPr>
              <a:t>S</a:t>
            </a:r>
            <a:r>
              <a:rPr lang="en-US" sz="1200" dirty="0">
                <a:solidFill>
                  <a:prstClr val="black"/>
                </a:solidFill>
                <a:latin typeface="Arial"/>
                <a:cs typeface="Arial"/>
              </a:rPr>
              <a:t>ummary</a:t>
            </a:r>
            <a:r>
              <a:rPr lang="en-US" sz="1200">
                <a:solidFill>
                  <a:prstClr val="black"/>
                </a:solidFill>
                <a:latin typeface="Arial"/>
                <a:ea typeface="Noto Sans Light" panose="020B0402040504020204" pitchFamily="34" charset="0"/>
                <a:cs typeface="Arial"/>
              </a:rPr>
              <a:t> of 2025 benefit choices, reminders </a:t>
            </a:r>
            <a:r>
              <a:rPr lang="en-US" sz="1200" dirty="0">
                <a:solidFill>
                  <a:prstClr val="black"/>
                </a:solidFill>
                <a:latin typeface="Arial"/>
                <a:ea typeface="Noto Sans Light" panose="020B0402040504020204" pitchFamily="34" charset="0"/>
                <a:cs typeface="Arial"/>
              </a:rPr>
              <a:t>of </a:t>
            </a:r>
            <a:r>
              <a:rPr lang="en-US" sz="1200">
                <a:solidFill>
                  <a:prstClr val="black"/>
                </a:solidFill>
                <a:latin typeface="Arial"/>
                <a:ea typeface="Noto Sans Light" panose="020B0402040504020204" pitchFamily="34" charset="0"/>
                <a:cs typeface="Arial"/>
              </a:rPr>
              <a:t>important dates</a:t>
            </a:r>
            <a:r>
              <a:rPr lang="en-US" sz="1200" dirty="0">
                <a:solidFill>
                  <a:prstClr val="black"/>
                </a:solidFill>
                <a:latin typeface="Arial"/>
                <a:ea typeface="Noto Sans Light" panose="020B0402040504020204" pitchFamily="34" charset="0"/>
                <a:cs typeface="Arial"/>
              </a:rPr>
              <a:t>, registration</a:t>
            </a:r>
            <a:r>
              <a:rPr lang="en-US" sz="1200">
                <a:solidFill>
                  <a:prstClr val="black"/>
                </a:solidFill>
                <a:latin typeface="Arial"/>
                <a:ea typeface="Noto Sans Light" panose="020B0402040504020204" pitchFamily="34" charset="0"/>
                <a:cs typeface="Arial"/>
              </a:rPr>
              <a:t> links </a:t>
            </a:r>
            <a:r>
              <a:rPr lang="en-US" sz="1200" dirty="0">
                <a:solidFill>
                  <a:prstClr val="black"/>
                </a:solidFill>
                <a:latin typeface="Arial"/>
                <a:ea typeface="Noto Sans Light" panose="020B0402040504020204" pitchFamily="34" charset="0"/>
                <a:cs typeface="Arial"/>
              </a:rPr>
              <a:t>for virtual overview sessions and details</a:t>
            </a:r>
            <a:r>
              <a:rPr lang="en-US" sz="1200" dirty="0">
                <a:solidFill>
                  <a:prstClr val="black"/>
                </a:solidFill>
                <a:latin typeface="Arial"/>
                <a:ea typeface="+mn-lt"/>
                <a:cs typeface="Arial"/>
              </a:rPr>
              <a:t> on the new Precision</a:t>
            </a:r>
            <a:r>
              <a:rPr lang="en-US" sz="1200" dirty="0">
                <a:solidFill>
                  <a:srgbClr val="000000"/>
                </a:solidFill>
                <a:latin typeface="Arial"/>
                <a:ea typeface="+mn-lt"/>
                <a:cs typeface="+mn-lt"/>
              </a:rPr>
              <a:t> tool </a:t>
            </a:r>
            <a:r>
              <a:rPr lang="en-US" sz="1200" dirty="0">
                <a:solidFill>
                  <a:srgbClr val="DA291C"/>
                </a:solidFill>
                <a:latin typeface="Arial"/>
                <a:ea typeface="+mn-lt"/>
                <a:cs typeface="Arial"/>
              </a:rPr>
              <a:t>Live</a:t>
            </a:r>
            <a:r>
              <a:rPr kumimoji="0" lang="en-US" sz="1200" b="0" i="0" u="none" strike="noStrike" kern="1200" cap="none" spc="0" normalizeH="0" baseline="0" noProof="0">
                <a:ln>
                  <a:noFill/>
                </a:ln>
                <a:solidFill>
                  <a:srgbClr val="DA291C"/>
                </a:solidFill>
                <a:effectLst/>
                <a:uLnTx/>
                <a:uFillTx/>
                <a:latin typeface="Arial"/>
                <a:ea typeface="Noto Sans Light" panose="020B0402040504020204" pitchFamily="34" charset="0"/>
                <a:cs typeface="Arial"/>
              </a:rPr>
              <a:t> </a:t>
            </a:r>
            <a:r>
              <a:rPr lang="en-US" sz="1200">
                <a:solidFill>
                  <a:srgbClr val="DA291C"/>
                </a:solidFill>
                <a:latin typeface="Arial"/>
                <a:ea typeface="Noto Sans Light" panose="020B0402040504020204" pitchFamily="34" charset="0"/>
                <a:cs typeface="Arial"/>
              </a:rPr>
              <a:t>on 9/3</a:t>
            </a:r>
            <a:endParaRPr lang="en-US" sz="1200">
              <a:solidFill>
                <a:prstClr val="black"/>
              </a:solidFill>
              <a:latin typeface="Arial"/>
              <a:ea typeface="Noto Sans Light" panose="020B0402040504020204" pitchFamily="34" charset="0"/>
              <a:cs typeface="Arial"/>
            </a:endParaRPr>
          </a:p>
          <a:p>
            <a:pPr>
              <a:defRPr/>
            </a:pPr>
            <a:r>
              <a:rPr lang="en-US" sz="1400" b="1" u="sng" dirty="0">
                <a:solidFill>
                  <a:srgbClr val="0085AD"/>
                </a:solidFill>
                <a:latin typeface="Arial"/>
                <a:ea typeface="Noto Sans Light" panose="020B0402040504020204" pitchFamily="34" charset="0"/>
                <a:cs typeface="Arial"/>
              </a:rPr>
              <a:t>OE Content</a:t>
            </a:r>
            <a:r>
              <a:rPr lang="en-US" sz="1400" b="1" u="sng" dirty="0">
                <a:solidFill>
                  <a:srgbClr val="0085AD"/>
                </a:solidFill>
                <a:latin typeface="Arial"/>
                <a:cs typeface="Arial"/>
              </a:rPr>
              <a:t> Page</a:t>
            </a:r>
            <a:r>
              <a:rPr lang="en-US" sz="1400" dirty="0">
                <a:solidFill>
                  <a:srgbClr val="0085AD"/>
                </a:solidFill>
                <a:latin typeface="Arial"/>
                <a:cs typeface="Arial"/>
              </a:rPr>
              <a:t> </a:t>
            </a:r>
            <a:r>
              <a:rPr lang="en-US" sz="1200" dirty="0">
                <a:solidFill>
                  <a:prstClr val="black"/>
                </a:solidFill>
                <a:latin typeface="Arial"/>
                <a:cs typeface="Arial"/>
              </a:rPr>
              <a:t>Additional</a:t>
            </a:r>
            <a:r>
              <a:rPr kumimoji="0" lang="en-US" sz="1200" i="0" strike="noStrike" kern="1200" cap="none" spc="0" normalizeH="0" baseline="0" noProof="0" dirty="0">
                <a:ln>
                  <a:noFill/>
                </a:ln>
                <a:solidFill>
                  <a:prstClr val="black"/>
                </a:solidFill>
                <a:effectLst/>
                <a:uLnTx/>
                <a:uFillTx/>
                <a:latin typeface="Arial"/>
                <a:ea typeface="Noto Sans Light" panose="020B0402040504020204" pitchFamily="34" charset="0"/>
                <a:cs typeface="Arial"/>
              </a:rPr>
              <a:t> content </a:t>
            </a:r>
            <a:r>
              <a:rPr lang="en-US" sz="1200" dirty="0">
                <a:solidFill>
                  <a:prstClr val="black"/>
                </a:solidFill>
                <a:latin typeface="Arial"/>
                <a:ea typeface="Noto Sans Light" panose="020B0402040504020204" pitchFamily="34" charset="0"/>
                <a:cs typeface="Arial"/>
              </a:rPr>
              <a:t>added to OE page including premium</a:t>
            </a:r>
            <a:r>
              <a:rPr kumimoji="0" lang="en-US" sz="1200" b="0" i="0" u="none" strike="noStrike" kern="1200" cap="none" spc="0" normalizeH="0" baseline="0" noProof="0" dirty="0">
                <a:ln>
                  <a:noFill/>
                </a:ln>
                <a:solidFill>
                  <a:prstClr val="black"/>
                </a:solidFill>
                <a:effectLst/>
                <a:uLnTx/>
                <a:uFillTx/>
                <a:latin typeface="Arial"/>
                <a:ea typeface="Noto Sans Light" panose="020B0402040504020204" pitchFamily="34" charset="0"/>
                <a:cs typeface="Arial"/>
              </a:rPr>
              <a:t> contributions rates, “employee like you” examples, and videos. </a:t>
            </a:r>
            <a:r>
              <a:rPr kumimoji="0" lang="en-US" sz="1200" b="0" i="0" u="none" strike="noStrike" kern="1200" cap="none" spc="0" normalizeH="0" baseline="0" noProof="0" dirty="0">
                <a:ln>
                  <a:noFill/>
                </a:ln>
                <a:solidFill>
                  <a:srgbClr val="DA291C"/>
                </a:solidFill>
                <a:effectLst/>
                <a:uLnTx/>
                <a:uFillTx/>
                <a:latin typeface="Arial"/>
                <a:ea typeface="Noto Sans Light" panose="020B0402040504020204" pitchFamily="34" charset="0"/>
                <a:cs typeface="Arial"/>
              </a:rPr>
              <a:t>Live </a:t>
            </a:r>
            <a:r>
              <a:rPr lang="en-US" sz="1200" dirty="0">
                <a:solidFill>
                  <a:srgbClr val="DA291C"/>
                </a:solidFill>
                <a:latin typeface="Arial"/>
                <a:ea typeface="Noto Sans Light" panose="020B0402040504020204" pitchFamily="34" charset="0"/>
                <a:cs typeface="Arial"/>
              </a:rPr>
              <a:t>on 9/18</a:t>
            </a:r>
            <a:endParaRPr lang="en-US" sz="1400" dirty="0">
              <a:solidFill>
                <a:srgbClr val="DA291C"/>
              </a:solidFill>
              <a:latin typeface="Arial"/>
              <a:ea typeface="Noto Sans Light" panose="020B0402040504020204" pitchFamily="34" charset="0"/>
              <a:cs typeface="Arial"/>
            </a:endParaRPr>
          </a:p>
        </p:txBody>
      </p:sp>
      <p:sp>
        <p:nvSpPr>
          <p:cNvPr id="53" name="CuadroTexto 52">
            <a:extLst>
              <a:ext uri="{FF2B5EF4-FFF2-40B4-BE49-F238E27FC236}">
                <a16:creationId xmlns:a16="http://schemas.microsoft.com/office/drawing/2014/main" id="{B581CA4D-98E2-7DE4-3FA5-93BCE7475F84}"/>
              </a:ext>
            </a:extLst>
          </p:cNvPr>
          <p:cNvSpPr txBox="1"/>
          <p:nvPr/>
        </p:nvSpPr>
        <p:spPr>
          <a:xfrm>
            <a:off x="3556585" y="1805167"/>
            <a:ext cx="2341563" cy="400050"/>
          </a:xfrm>
          <a:prstGeom prst="rect">
            <a:avLst/>
          </a:prstGeom>
          <a:noFill/>
        </p:spPr>
        <p:txBody>
          <a:bodyPr wrap="square" lIns="91440" tIns="45720" rIns="91440" bIns="45720" rtlCol="0" anchor="t">
            <a:spAutoFit/>
          </a:bodyPr>
          <a:lstStyle/>
          <a:p>
            <a:pPr algn="ctr">
              <a:defRPr/>
            </a:pPr>
            <a:r>
              <a:rPr lang="es-SV" sz="2000" b="1" err="1">
                <a:solidFill>
                  <a:srgbClr val="0085AD"/>
                </a:solidFill>
                <a:latin typeface="Arial"/>
                <a:ea typeface="Noto Serif"/>
                <a:cs typeface="Arial"/>
              </a:rPr>
              <a:t>MyTotalRewards</a:t>
            </a:r>
            <a:r>
              <a:rPr lang="es-SV" sz="2000" b="1">
                <a:solidFill>
                  <a:srgbClr val="0085AD"/>
                </a:solidFill>
                <a:latin typeface="Arial"/>
                <a:ea typeface="Noto Serif"/>
                <a:cs typeface="Arial"/>
              </a:rPr>
              <a:t> </a:t>
            </a:r>
            <a:endParaRPr lang="es-SV" sz="2000" b="1" i="0" u="none" strike="noStrike" kern="1200" cap="none" spc="0" normalizeH="0" baseline="0" noProof="0">
              <a:ln>
                <a:noFill/>
              </a:ln>
              <a:solidFill>
                <a:srgbClr val="0085AD"/>
              </a:solidFill>
              <a:effectLst/>
              <a:uLnTx/>
              <a:uFillTx/>
              <a:latin typeface="Arial"/>
              <a:ea typeface="Noto Serif"/>
              <a:cs typeface="Arial"/>
            </a:endParaRPr>
          </a:p>
        </p:txBody>
      </p:sp>
      <p:sp>
        <p:nvSpPr>
          <p:cNvPr id="6" name="Freeform 457">
            <a:extLst>
              <a:ext uri="{FF2B5EF4-FFF2-40B4-BE49-F238E27FC236}">
                <a16:creationId xmlns:a16="http://schemas.microsoft.com/office/drawing/2014/main" id="{CC600DED-0CCB-2C7C-C6EF-8570F278249E}"/>
              </a:ext>
            </a:extLst>
          </p:cNvPr>
          <p:cNvSpPr>
            <a:spLocks noChangeArrowheads="1"/>
          </p:cNvSpPr>
          <p:nvPr/>
        </p:nvSpPr>
        <p:spPr bwMode="auto">
          <a:xfrm>
            <a:off x="7025881" y="2198216"/>
            <a:ext cx="1269307" cy="1269307"/>
          </a:xfrm>
          <a:custGeom>
            <a:avLst/>
            <a:gdLst>
              <a:gd name="T0" fmla="*/ 2037 w 2038"/>
              <a:gd name="T1" fmla="*/ 1019 h 2039"/>
              <a:gd name="T2" fmla="*/ 2037 w 2038"/>
              <a:gd name="T3" fmla="*/ 1019 h 2039"/>
              <a:gd name="T4" fmla="*/ 1018 w 2038"/>
              <a:gd name="T5" fmla="*/ 2038 h 2039"/>
              <a:gd name="T6" fmla="*/ 1018 w 2038"/>
              <a:gd name="T7" fmla="*/ 2038 h 2039"/>
              <a:gd name="T8" fmla="*/ 0 w 2038"/>
              <a:gd name="T9" fmla="*/ 1019 h 2039"/>
              <a:gd name="T10" fmla="*/ 0 w 2038"/>
              <a:gd name="T11" fmla="*/ 1019 h 2039"/>
              <a:gd name="T12" fmla="*/ 1018 w 2038"/>
              <a:gd name="T13" fmla="*/ 0 h 2039"/>
              <a:gd name="T14" fmla="*/ 1018 w 2038"/>
              <a:gd name="T15" fmla="*/ 0 h 2039"/>
              <a:gd name="T16" fmla="*/ 2037 w 2038"/>
              <a:gd name="T17" fmla="*/ 101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2039">
                <a:moveTo>
                  <a:pt x="2037" y="1019"/>
                </a:moveTo>
                <a:lnTo>
                  <a:pt x="2037" y="1019"/>
                </a:lnTo>
                <a:cubicBezTo>
                  <a:pt x="2037" y="1582"/>
                  <a:pt x="1581" y="2038"/>
                  <a:pt x="1018" y="2038"/>
                </a:cubicBezTo>
                <a:lnTo>
                  <a:pt x="1018" y="2038"/>
                </a:lnTo>
                <a:cubicBezTo>
                  <a:pt x="456" y="2038"/>
                  <a:pt x="0" y="1582"/>
                  <a:pt x="0" y="1019"/>
                </a:cubicBezTo>
                <a:lnTo>
                  <a:pt x="0" y="1019"/>
                </a:lnTo>
                <a:cubicBezTo>
                  <a:pt x="0" y="456"/>
                  <a:pt x="456" y="0"/>
                  <a:pt x="1018" y="0"/>
                </a:cubicBezTo>
                <a:lnTo>
                  <a:pt x="1018" y="0"/>
                </a:lnTo>
                <a:cubicBezTo>
                  <a:pt x="1581" y="0"/>
                  <a:pt x="2037" y="456"/>
                  <a:pt x="2037" y="1019"/>
                </a:cubicBezTo>
              </a:path>
            </a:pathLst>
          </a:custGeom>
          <a:solidFill>
            <a:srgbClr val="FAAB1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10" name="Freeform 461">
            <a:extLst>
              <a:ext uri="{FF2B5EF4-FFF2-40B4-BE49-F238E27FC236}">
                <a16:creationId xmlns:a16="http://schemas.microsoft.com/office/drawing/2014/main" id="{E6AAE023-8CC4-6D1F-70D3-6DB8FC740BF3}"/>
              </a:ext>
            </a:extLst>
          </p:cNvPr>
          <p:cNvSpPr>
            <a:spLocks noChangeArrowheads="1"/>
          </p:cNvSpPr>
          <p:nvPr/>
        </p:nvSpPr>
        <p:spPr bwMode="auto">
          <a:xfrm>
            <a:off x="7142645" y="2316355"/>
            <a:ext cx="1033029" cy="1033029"/>
          </a:xfrm>
          <a:custGeom>
            <a:avLst/>
            <a:gdLst>
              <a:gd name="T0" fmla="*/ 1655 w 1656"/>
              <a:gd name="T1" fmla="*/ 829 h 1658"/>
              <a:gd name="T2" fmla="*/ 1655 w 1656"/>
              <a:gd name="T3" fmla="*/ 829 h 1658"/>
              <a:gd name="T4" fmla="*/ 827 w 1656"/>
              <a:gd name="T5" fmla="*/ 1657 h 1658"/>
              <a:gd name="T6" fmla="*/ 827 w 1656"/>
              <a:gd name="T7" fmla="*/ 1657 h 1658"/>
              <a:gd name="T8" fmla="*/ 0 w 1656"/>
              <a:gd name="T9" fmla="*/ 829 h 1658"/>
              <a:gd name="T10" fmla="*/ 0 w 1656"/>
              <a:gd name="T11" fmla="*/ 829 h 1658"/>
              <a:gd name="T12" fmla="*/ 827 w 1656"/>
              <a:gd name="T13" fmla="*/ 0 h 1658"/>
              <a:gd name="T14" fmla="*/ 827 w 1656"/>
              <a:gd name="T15" fmla="*/ 0 h 1658"/>
              <a:gd name="T16" fmla="*/ 1655 w 1656"/>
              <a:gd name="T17" fmla="*/ 829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1658">
                <a:moveTo>
                  <a:pt x="1655" y="829"/>
                </a:moveTo>
                <a:lnTo>
                  <a:pt x="1655" y="829"/>
                </a:lnTo>
                <a:cubicBezTo>
                  <a:pt x="1655" y="1287"/>
                  <a:pt x="1284" y="1657"/>
                  <a:pt x="827" y="1657"/>
                </a:cubicBezTo>
                <a:lnTo>
                  <a:pt x="827" y="1657"/>
                </a:lnTo>
                <a:cubicBezTo>
                  <a:pt x="370" y="1657"/>
                  <a:pt x="0" y="1287"/>
                  <a:pt x="0" y="829"/>
                </a:cubicBezTo>
                <a:lnTo>
                  <a:pt x="0" y="829"/>
                </a:lnTo>
                <a:cubicBezTo>
                  <a:pt x="0" y="371"/>
                  <a:pt x="370" y="0"/>
                  <a:pt x="827" y="0"/>
                </a:cubicBezTo>
                <a:lnTo>
                  <a:pt x="827" y="0"/>
                </a:lnTo>
                <a:cubicBezTo>
                  <a:pt x="1284" y="0"/>
                  <a:pt x="1655" y="371"/>
                  <a:pt x="1655" y="829"/>
                </a:cubicBezTo>
              </a:path>
            </a:pathLst>
          </a:custGeom>
          <a:solidFill>
            <a:srgbClr val="FFFFFF">
              <a:alpha val="3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54" name="CuadroTexto 53">
            <a:extLst>
              <a:ext uri="{FF2B5EF4-FFF2-40B4-BE49-F238E27FC236}">
                <a16:creationId xmlns:a16="http://schemas.microsoft.com/office/drawing/2014/main" id="{8211DB0B-18B8-A3C9-D10C-15B8CBEC4460}"/>
              </a:ext>
            </a:extLst>
          </p:cNvPr>
          <p:cNvSpPr txBox="1"/>
          <p:nvPr/>
        </p:nvSpPr>
        <p:spPr>
          <a:xfrm>
            <a:off x="6459094" y="1815901"/>
            <a:ext cx="2509911"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sz="2000" b="1">
                <a:solidFill>
                  <a:srgbClr val="FAAB18"/>
                </a:solidFill>
                <a:latin typeface="Arial"/>
                <a:ea typeface="Noto Serif"/>
                <a:cs typeface="Arial"/>
              </a:rPr>
              <a:t>Overview</a:t>
            </a:r>
            <a:r>
              <a:rPr kumimoji="0" lang="es-SV" sz="2000" b="1" i="0" u="none" strike="noStrike" kern="1200" cap="none" spc="0" normalizeH="0" baseline="0" noProof="0">
                <a:ln>
                  <a:noFill/>
                </a:ln>
                <a:solidFill>
                  <a:srgbClr val="FAAB18"/>
                </a:solidFill>
                <a:effectLst/>
                <a:uLnTx/>
                <a:uFillTx/>
                <a:latin typeface="Arial"/>
                <a:ea typeface="Noto Serif"/>
                <a:cs typeface="Arial"/>
              </a:rPr>
              <a:t> Sessions</a:t>
            </a:r>
            <a:endParaRPr lang="es-SV" sz="2000" b="1" i="0" u="none" strike="noStrike" kern="1200" cap="none" spc="0" normalizeH="0" baseline="0" noProof="0">
              <a:ln>
                <a:noFill/>
              </a:ln>
              <a:solidFill>
                <a:srgbClr val="FAAB18"/>
              </a:solidFill>
              <a:effectLst/>
              <a:uLnTx/>
              <a:uFillTx/>
              <a:latin typeface="Arial"/>
              <a:ea typeface="Noto Serif"/>
              <a:cs typeface="Arial"/>
            </a:endParaRPr>
          </a:p>
        </p:txBody>
      </p:sp>
      <p:sp>
        <p:nvSpPr>
          <p:cNvPr id="7" name="Freeform 458">
            <a:extLst>
              <a:ext uri="{FF2B5EF4-FFF2-40B4-BE49-F238E27FC236}">
                <a16:creationId xmlns:a16="http://schemas.microsoft.com/office/drawing/2014/main" id="{FB167EA3-D117-F326-89E6-6F548DAE231D}"/>
              </a:ext>
            </a:extLst>
          </p:cNvPr>
          <p:cNvSpPr>
            <a:spLocks noChangeArrowheads="1"/>
          </p:cNvSpPr>
          <p:nvPr/>
        </p:nvSpPr>
        <p:spPr bwMode="auto">
          <a:xfrm>
            <a:off x="9896670" y="2198216"/>
            <a:ext cx="1269307" cy="1269307"/>
          </a:xfrm>
          <a:custGeom>
            <a:avLst/>
            <a:gdLst>
              <a:gd name="T0" fmla="*/ 2038 w 2039"/>
              <a:gd name="T1" fmla="*/ 1019 h 2039"/>
              <a:gd name="T2" fmla="*/ 2038 w 2039"/>
              <a:gd name="T3" fmla="*/ 1019 h 2039"/>
              <a:gd name="T4" fmla="*/ 1019 w 2039"/>
              <a:gd name="T5" fmla="*/ 2038 h 2039"/>
              <a:gd name="T6" fmla="*/ 1019 w 2039"/>
              <a:gd name="T7" fmla="*/ 2038 h 2039"/>
              <a:gd name="T8" fmla="*/ 0 w 2039"/>
              <a:gd name="T9" fmla="*/ 1019 h 2039"/>
              <a:gd name="T10" fmla="*/ 0 w 2039"/>
              <a:gd name="T11" fmla="*/ 1019 h 2039"/>
              <a:gd name="T12" fmla="*/ 1019 w 2039"/>
              <a:gd name="T13" fmla="*/ 0 h 2039"/>
              <a:gd name="T14" fmla="*/ 1019 w 2039"/>
              <a:gd name="T15" fmla="*/ 0 h 2039"/>
              <a:gd name="T16" fmla="*/ 2038 w 2039"/>
              <a:gd name="T17" fmla="*/ 101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2038" y="1019"/>
                </a:moveTo>
                <a:lnTo>
                  <a:pt x="2038" y="1019"/>
                </a:lnTo>
                <a:cubicBezTo>
                  <a:pt x="2038" y="1582"/>
                  <a:pt x="1582" y="2038"/>
                  <a:pt x="1019" y="2038"/>
                </a:cubicBezTo>
                <a:lnTo>
                  <a:pt x="1019" y="2038"/>
                </a:lnTo>
                <a:cubicBezTo>
                  <a:pt x="456" y="2038"/>
                  <a:pt x="0" y="1582"/>
                  <a:pt x="0" y="1019"/>
                </a:cubicBezTo>
                <a:lnTo>
                  <a:pt x="0" y="1019"/>
                </a:lnTo>
                <a:cubicBezTo>
                  <a:pt x="0" y="456"/>
                  <a:pt x="456" y="0"/>
                  <a:pt x="1019" y="0"/>
                </a:cubicBezTo>
                <a:lnTo>
                  <a:pt x="1019" y="0"/>
                </a:lnTo>
                <a:cubicBezTo>
                  <a:pt x="1582" y="0"/>
                  <a:pt x="2038" y="456"/>
                  <a:pt x="2038" y="1019"/>
                </a:cubicBezTo>
              </a:path>
            </a:pathLst>
          </a:custGeom>
          <a:solidFill>
            <a:srgbClr val="006C5B"/>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11" name="Freeform 462">
            <a:extLst>
              <a:ext uri="{FF2B5EF4-FFF2-40B4-BE49-F238E27FC236}">
                <a16:creationId xmlns:a16="http://schemas.microsoft.com/office/drawing/2014/main" id="{66BDF42E-D723-0472-0000-9A22E23DBE4D}"/>
              </a:ext>
            </a:extLst>
          </p:cNvPr>
          <p:cNvSpPr>
            <a:spLocks noChangeArrowheads="1"/>
          </p:cNvSpPr>
          <p:nvPr/>
        </p:nvSpPr>
        <p:spPr bwMode="auto">
          <a:xfrm>
            <a:off x="10014808" y="2316355"/>
            <a:ext cx="1033029" cy="1033029"/>
          </a:xfrm>
          <a:custGeom>
            <a:avLst/>
            <a:gdLst>
              <a:gd name="T0" fmla="*/ 1657 w 1658"/>
              <a:gd name="T1" fmla="*/ 829 h 1658"/>
              <a:gd name="T2" fmla="*/ 1657 w 1658"/>
              <a:gd name="T3" fmla="*/ 829 h 1658"/>
              <a:gd name="T4" fmla="*/ 828 w 1658"/>
              <a:gd name="T5" fmla="*/ 1657 h 1658"/>
              <a:gd name="T6" fmla="*/ 828 w 1658"/>
              <a:gd name="T7" fmla="*/ 1657 h 1658"/>
              <a:gd name="T8" fmla="*/ 0 w 1658"/>
              <a:gd name="T9" fmla="*/ 829 h 1658"/>
              <a:gd name="T10" fmla="*/ 0 w 1658"/>
              <a:gd name="T11" fmla="*/ 829 h 1658"/>
              <a:gd name="T12" fmla="*/ 828 w 1658"/>
              <a:gd name="T13" fmla="*/ 0 h 1658"/>
              <a:gd name="T14" fmla="*/ 828 w 1658"/>
              <a:gd name="T15" fmla="*/ 0 h 1658"/>
              <a:gd name="T16" fmla="*/ 1657 w 1658"/>
              <a:gd name="T17" fmla="*/ 829 h 1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8" h="1658">
                <a:moveTo>
                  <a:pt x="1657" y="829"/>
                </a:moveTo>
                <a:lnTo>
                  <a:pt x="1657" y="829"/>
                </a:lnTo>
                <a:cubicBezTo>
                  <a:pt x="1657" y="1287"/>
                  <a:pt x="1286" y="1657"/>
                  <a:pt x="828" y="1657"/>
                </a:cubicBezTo>
                <a:lnTo>
                  <a:pt x="828" y="1657"/>
                </a:lnTo>
                <a:cubicBezTo>
                  <a:pt x="371" y="1657"/>
                  <a:pt x="0" y="1287"/>
                  <a:pt x="0" y="829"/>
                </a:cubicBezTo>
                <a:lnTo>
                  <a:pt x="0" y="829"/>
                </a:lnTo>
                <a:cubicBezTo>
                  <a:pt x="0" y="371"/>
                  <a:pt x="371" y="0"/>
                  <a:pt x="828" y="0"/>
                </a:cubicBezTo>
                <a:lnTo>
                  <a:pt x="828" y="0"/>
                </a:lnTo>
                <a:cubicBezTo>
                  <a:pt x="1286" y="0"/>
                  <a:pt x="1657" y="371"/>
                  <a:pt x="1657" y="829"/>
                </a:cubicBezTo>
              </a:path>
            </a:pathLst>
          </a:custGeom>
          <a:solidFill>
            <a:srgbClr val="FFFFFF">
              <a:alpha val="3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Noto Sans Light" panose="020B0402040504020204" pitchFamily="34" charset="0"/>
              <a:ea typeface="+mn-ea"/>
              <a:cs typeface="+mn-cs"/>
            </a:endParaRPr>
          </a:p>
        </p:txBody>
      </p:sp>
      <p:sp>
        <p:nvSpPr>
          <p:cNvPr id="55" name="CuadroTexto 54">
            <a:extLst>
              <a:ext uri="{FF2B5EF4-FFF2-40B4-BE49-F238E27FC236}">
                <a16:creationId xmlns:a16="http://schemas.microsoft.com/office/drawing/2014/main" id="{2238DF90-63F0-28B6-3A7A-7531AA4E8F88}"/>
              </a:ext>
            </a:extLst>
          </p:cNvPr>
          <p:cNvSpPr txBox="1"/>
          <p:nvPr/>
        </p:nvSpPr>
        <p:spPr>
          <a:xfrm>
            <a:off x="9411106" y="1805167"/>
            <a:ext cx="2341563" cy="400050"/>
          </a:xfrm>
          <a:prstGeom prst="rect">
            <a:avLst/>
          </a:prstGeom>
          <a:noFill/>
        </p:spPr>
        <p:txBody>
          <a:bodyPr wrap="square" lIns="91440" tIns="45720" rIns="91440" bIns="45720" rtlCol="0" anchor="t">
            <a:spAutoFit/>
          </a:bodyPr>
          <a:lstStyle/>
          <a:p>
            <a:pPr algn="ctr">
              <a:defRPr/>
            </a:pPr>
            <a:r>
              <a:rPr kumimoji="0" lang="es-SV" sz="2000" b="1" i="0" u="none" strike="noStrike" kern="1200" cap="none" spc="0" normalizeH="0" baseline="0" noProof="0" err="1">
                <a:ln>
                  <a:noFill/>
                </a:ln>
                <a:solidFill>
                  <a:srgbClr val="006C5B"/>
                </a:solidFill>
                <a:effectLst/>
                <a:uLnTx/>
                <a:uFillTx/>
                <a:latin typeface="Arial"/>
                <a:ea typeface="Noto Serif"/>
                <a:cs typeface="Arial"/>
              </a:rPr>
              <a:t>Enrollment</a:t>
            </a:r>
            <a:r>
              <a:rPr kumimoji="0" lang="es-SV" sz="2000" b="1" i="0" u="none" strike="noStrike" kern="1200" cap="none" spc="0" normalizeH="0" baseline="0" noProof="0">
                <a:ln>
                  <a:noFill/>
                </a:ln>
                <a:solidFill>
                  <a:srgbClr val="006C5B"/>
                </a:solidFill>
                <a:effectLst/>
                <a:uLnTx/>
                <a:uFillTx/>
                <a:latin typeface="Arial"/>
                <a:ea typeface="Noto Serif"/>
                <a:cs typeface="Arial"/>
              </a:rPr>
              <a:t> </a:t>
            </a:r>
            <a:endParaRPr lang="es-SV" sz="2000" b="1" i="0" u="none" strike="noStrike" kern="1200" cap="none" spc="0" normalizeH="0" baseline="0" noProof="0">
              <a:ln>
                <a:noFill/>
              </a:ln>
              <a:solidFill>
                <a:srgbClr val="006C5B"/>
              </a:solidFill>
              <a:effectLst/>
              <a:uLnTx/>
              <a:uFillTx/>
              <a:latin typeface="Arial" panose="020B0604020202020204" pitchFamily="34" charset="0"/>
              <a:ea typeface="Noto Serif" panose="02020600060500020200" pitchFamily="18" charset="0"/>
              <a:cs typeface="Arial" panose="020B0604020202020204" pitchFamily="34" charset="0"/>
            </a:endParaRPr>
          </a:p>
        </p:txBody>
      </p:sp>
      <p:cxnSp>
        <p:nvCxnSpPr>
          <p:cNvPr id="24" name="Conector recto 23">
            <a:extLst>
              <a:ext uri="{FF2B5EF4-FFF2-40B4-BE49-F238E27FC236}">
                <a16:creationId xmlns:a16="http://schemas.microsoft.com/office/drawing/2014/main" id="{CB876B9E-625B-04B5-FB7F-E0FF88E58AFB}"/>
              </a:ext>
            </a:extLst>
          </p:cNvPr>
          <p:cNvCxnSpPr>
            <a:cxnSpLocks/>
          </p:cNvCxnSpPr>
          <p:nvPr/>
        </p:nvCxnSpPr>
        <p:spPr>
          <a:xfrm>
            <a:off x="1823216" y="3647802"/>
            <a:ext cx="0" cy="459887"/>
          </a:xfrm>
          <a:prstGeom prst="line">
            <a:avLst/>
          </a:prstGeom>
          <a:ln w="38100">
            <a:solidFill>
              <a:srgbClr val="808C24"/>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D0BD776C-5EA0-516A-10C3-F1EAF682A331}"/>
              </a:ext>
            </a:extLst>
          </p:cNvPr>
          <p:cNvCxnSpPr>
            <a:cxnSpLocks/>
          </p:cNvCxnSpPr>
          <p:nvPr/>
        </p:nvCxnSpPr>
        <p:spPr>
          <a:xfrm>
            <a:off x="4788254" y="3647802"/>
            <a:ext cx="0" cy="690282"/>
          </a:xfrm>
          <a:prstGeom prst="line">
            <a:avLst/>
          </a:prstGeom>
          <a:ln w="38100">
            <a:solidFill>
              <a:srgbClr val="0085AD"/>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E39BF09A-75FF-1A83-7927-C8DAE48E793F}"/>
              </a:ext>
            </a:extLst>
          </p:cNvPr>
          <p:cNvCxnSpPr>
            <a:cxnSpLocks/>
          </p:cNvCxnSpPr>
          <p:nvPr/>
        </p:nvCxnSpPr>
        <p:spPr>
          <a:xfrm>
            <a:off x="7660534" y="3647802"/>
            <a:ext cx="0" cy="391217"/>
          </a:xfrm>
          <a:prstGeom prst="line">
            <a:avLst/>
          </a:prstGeom>
          <a:ln w="38100">
            <a:solidFill>
              <a:srgbClr val="FAAB18"/>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2BF7EA41-BE2C-426C-88E5-6B4068C05DA6}"/>
              </a:ext>
            </a:extLst>
          </p:cNvPr>
          <p:cNvCxnSpPr>
            <a:cxnSpLocks/>
          </p:cNvCxnSpPr>
          <p:nvPr/>
        </p:nvCxnSpPr>
        <p:spPr>
          <a:xfrm>
            <a:off x="10531323" y="3647802"/>
            <a:ext cx="0" cy="557608"/>
          </a:xfrm>
          <a:prstGeom prst="line">
            <a:avLst/>
          </a:prstGeom>
          <a:ln w="38100">
            <a:solidFill>
              <a:srgbClr val="006C5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AA1501-83E4-A334-9F19-1EE4053810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31053" y="2375668"/>
            <a:ext cx="914400" cy="914400"/>
          </a:xfrm>
          <a:prstGeom prst="flowChartConnector">
            <a:avLst/>
          </a:prstGeom>
        </p:spPr>
      </p:pic>
      <p:pic>
        <p:nvPicPr>
          <p:cNvPr id="8" name="Picture 7">
            <a:extLst>
              <a:ext uri="{FF2B5EF4-FFF2-40B4-BE49-F238E27FC236}">
                <a16:creationId xmlns:a16="http://schemas.microsoft.com/office/drawing/2014/main" id="{99F463AD-5317-1294-DC60-BB49F51CED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73197" y="2398640"/>
            <a:ext cx="914400" cy="914400"/>
          </a:xfrm>
          <a:prstGeom prst="flowChartConnector">
            <a:avLst/>
          </a:prstGeom>
        </p:spPr>
      </p:pic>
      <p:pic>
        <p:nvPicPr>
          <p:cNvPr id="12" name="Picture 11">
            <a:extLst>
              <a:ext uri="{FF2B5EF4-FFF2-40B4-BE49-F238E27FC236}">
                <a16:creationId xmlns:a16="http://schemas.microsoft.com/office/drawing/2014/main" id="{27555795-2FA5-A74A-095F-68615C9806E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74122" y="2375668"/>
            <a:ext cx="914400" cy="914400"/>
          </a:xfrm>
          <a:prstGeom prst="flowChartConnector">
            <a:avLst/>
          </a:prstGeom>
        </p:spPr>
      </p:pic>
      <p:pic>
        <p:nvPicPr>
          <p:cNvPr id="17" name="Picture 16">
            <a:extLst>
              <a:ext uri="{FF2B5EF4-FFF2-40B4-BE49-F238E27FC236}">
                <a16:creationId xmlns:a16="http://schemas.microsoft.com/office/drawing/2014/main" id="{91F5045D-EE07-0949-1A36-F2BD9E475A3B}"/>
              </a:ext>
            </a:extLst>
          </p:cNvPr>
          <p:cNvPicPr>
            <a:picLocks noChangeAspect="1"/>
          </p:cNvPicPr>
          <p:nvPr/>
        </p:nvPicPr>
        <p:blipFill>
          <a:blip r:embed="rId6"/>
          <a:stretch>
            <a:fillRect/>
          </a:stretch>
        </p:blipFill>
        <p:spPr>
          <a:xfrm>
            <a:off x="7201959" y="2388178"/>
            <a:ext cx="914400" cy="914400"/>
          </a:xfrm>
          <a:prstGeom prst="flowChartConnector">
            <a:avLst/>
          </a:prstGeom>
        </p:spPr>
      </p:pic>
      <p:sp>
        <p:nvSpPr>
          <p:cNvPr id="19" name="CuadroTexto 53">
            <a:extLst>
              <a:ext uri="{FF2B5EF4-FFF2-40B4-BE49-F238E27FC236}">
                <a16:creationId xmlns:a16="http://schemas.microsoft.com/office/drawing/2014/main" id="{E171724E-B4E6-FBB0-5154-3D263201DC24}"/>
              </a:ext>
            </a:extLst>
          </p:cNvPr>
          <p:cNvSpPr txBox="1"/>
          <p:nvPr/>
        </p:nvSpPr>
        <p:spPr>
          <a:xfrm>
            <a:off x="613226" y="1805167"/>
            <a:ext cx="2341563" cy="4000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sz="2000" b="1">
                <a:solidFill>
                  <a:srgbClr val="808C24"/>
                </a:solidFill>
                <a:latin typeface="Arial"/>
                <a:ea typeface="Noto Serif"/>
                <a:cs typeface="Arial"/>
              </a:rPr>
              <a:t>Home </a:t>
            </a:r>
            <a:r>
              <a:rPr lang="es-SV" sz="2000" b="1" err="1">
                <a:solidFill>
                  <a:srgbClr val="808C24"/>
                </a:solidFill>
                <a:latin typeface="Arial"/>
                <a:ea typeface="Noto Serif"/>
                <a:cs typeface="Arial"/>
              </a:rPr>
              <a:t>Mailers</a:t>
            </a:r>
            <a:endParaRPr lang="es-SV" sz="2000" b="1" i="0" u="none" strike="noStrike" kern="1200" cap="none" spc="0" normalizeH="0" baseline="0" noProof="0" err="1">
              <a:ln>
                <a:noFill/>
              </a:ln>
              <a:solidFill>
                <a:srgbClr val="808C24"/>
              </a:solidFill>
              <a:effectLst/>
              <a:uLnTx/>
              <a:uFillTx/>
              <a:latin typeface="Arial"/>
              <a:ea typeface="Noto Serif"/>
              <a:cs typeface="Arial"/>
            </a:endParaRPr>
          </a:p>
        </p:txBody>
      </p:sp>
      <p:sp>
        <p:nvSpPr>
          <p:cNvPr id="20" name="TextBox 5">
            <a:extLst>
              <a:ext uri="{FF2B5EF4-FFF2-40B4-BE49-F238E27FC236}">
                <a16:creationId xmlns:a16="http://schemas.microsoft.com/office/drawing/2014/main" id="{36631668-B425-270F-91B1-78AD4E999DA5}"/>
              </a:ext>
            </a:extLst>
          </p:cNvPr>
          <p:cNvSpPr txBox="1"/>
          <p:nvPr/>
        </p:nvSpPr>
        <p:spPr>
          <a:xfrm>
            <a:off x="612783" y="4233696"/>
            <a:ext cx="2913250" cy="2431435"/>
          </a:xfrm>
          <a:prstGeom prst="rect">
            <a:avLst/>
          </a:prstGeom>
          <a:noFill/>
        </p:spPr>
        <p:txBody>
          <a:bodyPr wrap="square" lIns="91440" tIns="45720" rIns="91440" bIns="45720" rtlCol="0" anchor="t">
            <a:spAutoFit/>
          </a:bodyPr>
          <a:lstStyle/>
          <a:p>
            <a:pPr>
              <a:defRPr/>
            </a:pPr>
            <a:r>
              <a:rPr lang="en-US" sz="1400" b="1" u="sng">
                <a:solidFill>
                  <a:srgbClr val="808C24"/>
                </a:solidFill>
                <a:latin typeface="Arial"/>
                <a:cs typeface="Arial"/>
              </a:rPr>
              <a:t>Heads-Up Postcard</a:t>
            </a:r>
            <a:r>
              <a:rPr lang="en-US" sz="1400" b="1">
                <a:solidFill>
                  <a:srgbClr val="808C24"/>
                </a:solidFill>
                <a:latin typeface="Arial"/>
                <a:cs typeface="Arial"/>
              </a:rPr>
              <a:t> </a:t>
            </a:r>
            <a:r>
              <a:rPr lang="en-US" sz="1200">
                <a:solidFill>
                  <a:prstClr val="black"/>
                </a:solidFill>
                <a:latin typeface="Arial"/>
                <a:ea typeface="Noto Sans Light" panose="020B0402040504020204" pitchFamily="34" charset="0"/>
                <a:cs typeface="Arial"/>
              </a:rPr>
              <a:t>Brief intro of what to expect and </a:t>
            </a:r>
            <a:r>
              <a:rPr lang="en-US" sz="1200" dirty="0">
                <a:solidFill>
                  <a:prstClr val="black"/>
                </a:solidFill>
                <a:latin typeface="Arial"/>
                <a:ea typeface="Noto Sans Light" panose="020B0402040504020204" pitchFamily="34" charset="0"/>
                <a:cs typeface="Arial"/>
              </a:rPr>
              <a:t>how </a:t>
            </a:r>
            <a:r>
              <a:rPr lang="en-US" sz="1200">
                <a:solidFill>
                  <a:prstClr val="black"/>
                </a:solidFill>
                <a:latin typeface="Arial"/>
                <a:ea typeface="Noto Sans Light" panose="020B0402040504020204" pitchFamily="34" charset="0"/>
                <a:cs typeface="Arial"/>
              </a:rPr>
              <a:t>to </a:t>
            </a:r>
            <a:r>
              <a:rPr lang="en-US" sz="1200" dirty="0">
                <a:solidFill>
                  <a:prstClr val="black"/>
                </a:solidFill>
                <a:latin typeface="Arial"/>
                <a:ea typeface="Noto Sans Light" panose="020B0402040504020204" pitchFamily="34" charset="0"/>
                <a:cs typeface="Arial"/>
              </a:rPr>
              <a:t>prepare for Open Enrollment</a:t>
            </a:r>
            <a:r>
              <a:rPr lang="en-US" sz="1200">
                <a:solidFill>
                  <a:prstClr val="black"/>
                </a:solidFill>
                <a:latin typeface="Arial"/>
                <a:ea typeface="Noto Sans Light" panose="020B0402040504020204" pitchFamily="34" charset="0"/>
                <a:cs typeface="Arial"/>
              </a:rPr>
              <a:t>. </a:t>
            </a:r>
            <a:r>
              <a:rPr lang="en-US" sz="1200">
                <a:solidFill>
                  <a:srgbClr val="DA291C"/>
                </a:solidFill>
                <a:latin typeface="Arial"/>
                <a:ea typeface="Noto Sans Light" panose="020B0402040504020204" pitchFamily="34" charset="0"/>
                <a:cs typeface="Arial"/>
              </a:rPr>
              <a:t>Mail on 9/3</a:t>
            </a:r>
          </a:p>
          <a:p>
            <a:pPr>
              <a:defRPr/>
            </a:pPr>
            <a:r>
              <a:rPr lang="en-US" sz="1400" b="1" u="sng" dirty="0">
                <a:solidFill>
                  <a:srgbClr val="808C24"/>
                </a:solidFill>
                <a:latin typeface="Arial"/>
                <a:cs typeface="Arial"/>
              </a:rPr>
              <a:t>Get Ready to Enroll</a:t>
            </a:r>
            <a:r>
              <a:rPr lang="en-US" sz="1400" b="1" dirty="0">
                <a:solidFill>
                  <a:srgbClr val="808C24"/>
                </a:solidFill>
                <a:latin typeface="Arial"/>
                <a:cs typeface="Arial"/>
              </a:rPr>
              <a:t> </a:t>
            </a:r>
            <a:r>
              <a:rPr kumimoji="0" lang="en-US" sz="1200" i="0" u="none" strike="noStrike" kern="1200" cap="none" spc="0" normalizeH="0" baseline="0" noProof="0" dirty="0">
                <a:ln>
                  <a:noFill/>
                </a:ln>
                <a:solidFill>
                  <a:prstClr val="black"/>
                </a:solidFill>
                <a:effectLst/>
                <a:uLnTx/>
                <a:uFillTx/>
                <a:latin typeface="Arial"/>
                <a:ea typeface="Noto Sans Light" panose="020B0402040504020204" pitchFamily="34" charset="0"/>
                <a:cs typeface="Arial"/>
              </a:rPr>
              <a:t>Guide </a:t>
            </a:r>
            <a:r>
              <a:rPr lang="en-US" sz="1200" dirty="0">
                <a:solidFill>
                  <a:prstClr val="black"/>
                </a:solidFill>
                <a:latin typeface="Arial"/>
                <a:ea typeface="Noto Sans Light" panose="020B0402040504020204" pitchFamily="34" charset="0"/>
                <a:cs typeface="Arial"/>
              </a:rPr>
              <a:t>explaining the benefits offered for 2025. Includes a QR code to the MyTotalRewards OE page. </a:t>
            </a:r>
            <a:r>
              <a:rPr lang="en-US" sz="1200" dirty="0">
                <a:solidFill>
                  <a:srgbClr val="DA291C"/>
                </a:solidFill>
                <a:latin typeface="Arial"/>
                <a:ea typeface="Noto Sans Light" panose="020B0402040504020204" pitchFamily="34" charset="0"/>
                <a:cs typeface="Arial"/>
              </a:rPr>
              <a:t>Mail on 9/16</a:t>
            </a:r>
          </a:p>
          <a:p>
            <a:pPr>
              <a:defRPr/>
            </a:pPr>
            <a:r>
              <a:rPr lang="en-US" sz="1400" b="1" u="sng" dirty="0">
                <a:solidFill>
                  <a:srgbClr val="808C24"/>
                </a:solidFill>
                <a:latin typeface="Arial"/>
                <a:cs typeface="Arial"/>
              </a:rPr>
              <a:t>Enrollment Reminder Postcards</a:t>
            </a:r>
            <a:r>
              <a:rPr lang="en-US" sz="1400" b="1" dirty="0">
                <a:solidFill>
                  <a:srgbClr val="808C24"/>
                </a:solidFill>
                <a:latin typeface="Arial"/>
                <a:ea typeface="Noto Sans Light" panose="020B0402040504020204" pitchFamily="34" charset="0"/>
                <a:cs typeface="Arial"/>
              </a:rPr>
              <a:t> </a:t>
            </a:r>
            <a:r>
              <a:rPr lang="en-US" sz="1200" dirty="0">
                <a:solidFill>
                  <a:srgbClr val="DA291C"/>
                </a:solidFill>
                <a:latin typeface="Arial"/>
                <a:ea typeface="Noto Sans Light" panose="020B0402040504020204" pitchFamily="34" charset="0"/>
                <a:cs typeface="Arial"/>
              </a:rPr>
              <a:t>Mail on 10/14 and 10/28 </a:t>
            </a:r>
          </a:p>
          <a:p>
            <a:pPr>
              <a:defRPr/>
            </a:pPr>
            <a:r>
              <a:rPr lang="en-US" sz="1400" b="1" u="sng">
                <a:solidFill>
                  <a:srgbClr val="808C24"/>
                </a:solidFill>
                <a:latin typeface="Arial"/>
                <a:cs typeface="Arial"/>
              </a:rPr>
              <a:t>Confirmation Statements</a:t>
            </a:r>
            <a:r>
              <a:rPr lang="en-US" sz="1400" b="1">
                <a:solidFill>
                  <a:srgbClr val="808C24"/>
                </a:solidFill>
                <a:latin typeface="Arial"/>
                <a:cs typeface="Arial"/>
              </a:rPr>
              <a:t> </a:t>
            </a:r>
            <a:r>
              <a:rPr lang="en-US" sz="1200">
                <a:latin typeface="Arial"/>
                <a:ea typeface="Noto Sans Light" panose="020B0402040504020204" pitchFamily="34" charset="0"/>
                <a:cs typeface="Arial"/>
              </a:rPr>
              <a:t>Summary of elected 2025 benefits and covered dependents.</a:t>
            </a:r>
            <a:r>
              <a:rPr lang="en-US" sz="1200">
                <a:solidFill>
                  <a:srgbClr val="000000"/>
                </a:solidFill>
                <a:latin typeface="Arial"/>
                <a:ea typeface="Noto Sans Light" panose="020B0402040504020204" pitchFamily="34" charset="0"/>
                <a:cs typeface="Arial"/>
              </a:rPr>
              <a:t> </a:t>
            </a:r>
            <a:r>
              <a:rPr lang="en-US" sz="1200" dirty="0">
                <a:solidFill>
                  <a:srgbClr val="DA291C"/>
                </a:solidFill>
                <a:latin typeface="Arial"/>
                <a:cs typeface="Arial"/>
              </a:rPr>
              <a:t>Early December</a:t>
            </a:r>
          </a:p>
        </p:txBody>
      </p:sp>
      <p:sp>
        <p:nvSpPr>
          <p:cNvPr id="27" name="TextBox 5">
            <a:extLst>
              <a:ext uri="{FF2B5EF4-FFF2-40B4-BE49-F238E27FC236}">
                <a16:creationId xmlns:a16="http://schemas.microsoft.com/office/drawing/2014/main" id="{68DAE438-8D67-069F-F0C6-87287DB5469C}"/>
              </a:ext>
            </a:extLst>
          </p:cNvPr>
          <p:cNvSpPr txBox="1"/>
          <p:nvPr/>
        </p:nvSpPr>
        <p:spPr>
          <a:xfrm>
            <a:off x="6272091" y="4164604"/>
            <a:ext cx="3024878" cy="2400657"/>
          </a:xfrm>
          <a:prstGeom prst="rect">
            <a:avLst/>
          </a:prstGeom>
          <a:noFill/>
        </p:spPr>
        <p:txBody>
          <a:bodyPr wrap="square" lIns="91440" tIns="45720" rIns="91440" bIns="45720" rtlCol="0" anchor="t">
            <a:spAutoFit/>
          </a:bodyPr>
          <a:lstStyle/>
          <a:p>
            <a:pPr>
              <a:defRPr/>
            </a:pPr>
            <a:r>
              <a:rPr lang="en-US" sz="1400" b="1" u="sng" dirty="0">
                <a:solidFill>
                  <a:srgbClr val="FAAB18"/>
                </a:solidFill>
                <a:latin typeface="Arial"/>
                <a:ea typeface="Noto Sans Light" panose="020B0402040504020204" pitchFamily="34" charset="0"/>
                <a:cs typeface="Arial"/>
              </a:rPr>
              <a:t>In-Person Roadshow Sessions</a:t>
            </a:r>
            <a:r>
              <a:rPr lang="en-US" sz="1400" dirty="0">
                <a:solidFill>
                  <a:srgbClr val="0085AD"/>
                </a:solidFill>
                <a:latin typeface="Arial"/>
                <a:cs typeface="Arial"/>
              </a:rPr>
              <a:t> </a:t>
            </a:r>
            <a:r>
              <a:rPr lang="en-US" sz="1200" dirty="0">
                <a:solidFill>
                  <a:prstClr val="black"/>
                </a:solidFill>
                <a:latin typeface="Arial"/>
                <a:cs typeface="Arial"/>
              </a:rPr>
              <a:t>H&amp;W representatives on-site at select Cummins locations to provide employees an overview of 2025 plan options and answer questions. </a:t>
            </a:r>
            <a:r>
              <a:rPr kumimoji="0" lang="en-US" sz="1200" b="0" i="0" u="none" strike="noStrike" kern="1200" cap="none" spc="0" normalizeH="0" baseline="0" noProof="0" dirty="0">
                <a:ln>
                  <a:noFill/>
                </a:ln>
                <a:solidFill>
                  <a:srgbClr val="DA291C"/>
                </a:solidFill>
                <a:effectLst/>
                <a:uLnTx/>
                <a:uFillTx/>
                <a:latin typeface="Arial"/>
                <a:ea typeface="Noto Sans Light" panose="020B0402040504020204" pitchFamily="34" charset="0"/>
                <a:cs typeface="Arial"/>
              </a:rPr>
              <a:t>Beginning </a:t>
            </a:r>
            <a:r>
              <a:rPr lang="en-US" sz="1200" dirty="0">
                <a:solidFill>
                  <a:srgbClr val="DA291C"/>
                </a:solidFill>
                <a:latin typeface="Arial"/>
                <a:ea typeface="Noto Sans Light" panose="020B0402040504020204" pitchFamily="34" charset="0"/>
                <a:cs typeface="Arial"/>
              </a:rPr>
              <a:t>9/23</a:t>
            </a:r>
            <a:endParaRPr lang="en-US" sz="1200" dirty="0">
              <a:solidFill>
                <a:prstClr val="black"/>
              </a:solidFill>
              <a:latin typeface="Arial"/>
              <a:ea typeface="Noto Sans Light" panose="020B0402040504020204" pitchFamily="34" charset="0"/>
              <a:cs typeface="Arial"/>
            </a:endParaRPr>
          </a:p>
          <a:p>
            <a:pPr>
              <a:defRPr/>
            </a:pPr>
            <a:r>
              <a:rPr lang="en-US" sz="1400" b="1" u="sng" dirty="0">
                <a:solidFill>
                  <a:srgbClr val="FAAB18"/>
                </a:solidFill>
                <a:latin typeface="Arial"/>
                <a:ea typeface="Noto Sans Light" panose="020B0402040504020204" pitchFamily="34" charset="0"/>
                <a:cs typeface="Arial"/>
              </a:rPr>
              <a:t>Virtual Zoom Sessions</a:t>
            </a:r>
            <a:r>
              <a:rPr lang="en-US" sz="1400" b="1" dirty="0">
                <a:solidFill>
                  <a:srgbClr val="FAAB18"/>
                </a:solidFill>
                <a:latin typeface="Arial"/>
                <a:ea typeface="Noto Sans Light" panose="020B0402040504020204" pitchFamily="34" charset="0"/>
                <a:cs typeface="Arial"/>
              </a:rPr>
              <a:t> </a:t>
            </a:r>
            <a:r>
              <a:rPr lang="en-US" sz="1200" dirty="0">
                <a:solidFill>
                  <a:prstClr val="black"/>
                </a:solidFill>
                <a:latin typeface="Arial"/>
                <a:cs typeface="Arial"/>
              </a:rPr>
              <a:t>Live Zoom sessions for </a:t>
            </a:r>
            <a:r>
              <a:rPr lang="en-US" sz="1200" dirty="0">
                <a:solidFill>
                  <a:prstClr val="black"/>
                </a:solidFill>
                <a:latin typeface="Arial"/>
                <a:ea typeface="Noto Sans Light" panose="020B0402040504020204" pitchFamily="34" charset="0"/>
                <a:cs typeface="Arial"/>
              </a:rPr>
              <a:t>employees (and their families) </a:t>
            </a:r>
            <a:r>
              <a:rPr lang="en-US" sz="1200" dirty="0">
                <a:solidFill>
                  <a:prstClr val="black"/>
                </a:solidFill>
                <a:latin typeface="Arial"/>
                <a:cs typeface="Arial"/>
              </a:rPr>
              <a:t>overviewing benefit options for 2025. Morning, afternoon and evening sessions will be offered</a:t>
            </a:r>
            <a:r>
              <a:rPr lang="en-US" sz="1200" dirty="0">
                <a:solidFill>
                  <a:prstClr val="black"/>
                </a:solidFill>
                <a:latin typeface="Arial"/>
                <a:ea typeface="Noto Sans Light" panose="020B0402040504020204" pitchFamily="34" charset="0"/>
                <a:cs typeface="Arial"/>
              </a:rPr>
              <a:t>. </a:t>
            </a:r>
            <a:r>
              <a:rPr lang="en-US" sz="1200" dirty="0">
                <a:solidFill>
                  <a:srgbClr val="DA291C"/>
                </a:solidFill>
                <a:latin typeface="Arial"/>
                <a:ea typeface="Noto Sans Light" panose="020B0402040504020204" pitchFamily="34" charset="0"/>
                <a:cs typeface="Arial"/>
              </a:rPr>
              <a:t>Beginning 10/8</a:t>
            </a:r>
            <a:endParaRPr lang="en-US" sz="1200" b="0" i="0" u="none" strike="noStrike" kern="1200" cap="none" spc="0" normalizeH="0" baseline="0" noProof="0" dirty="0">
              <a:ln>
                <a:noFill/>
              </a:ln>
              <a:solidFill>
                <a:srgbClr val="000000"/>
              </a:solidFill>
              <a:effectLst/>
              <a:highlight>
                <a:srgbClr val="FFFF00"/>
              </a:highlight>
              <a:uLnTx/>
              <a:uFillTx/>
              <a:latin typeface="Arial"/>
              <a:ea typeface="Noto Sans Light" panose="020B0402040504020204" pitchFamily="34" charset="0"/>
              <a:cs typeface="Arial"/>
            </a:endParaRPr>
          </a:p>
          <a:p>
            <a:pPr>
              <a:defRPr/>
            </a:pPr>
            <a:r>
              <a:rPr lang="en-US" sz="1400" b="1" u="sng" dirty="0">
                <a:solidFill>
                  <a:srgbClr val="FAAB18"/>
                </a:solidFill>
                <a:latin typeface="Arial"/>
                <a:ea typeface="Noto Sans Light" panose="020B0402040504020204" pitchFamily="34" charset="0"/>
                <a:cs typeface="Arial"/>
              </a:rPr>
              <a:t>Pre-recorded Overview</a:t>
            </a:r>
            <a:r>
              <a:rPr lang="en-US" sz="1200" dirty="0">
                <a:solidFill>
                  <a:prstClr val="black"/>
                </a:solidFill>
                <a:latin typeface="Arial"/>
                <a:ea typeface="Noto Sans Light" panose="020B0402040504020204" pitchFamily="34" charset="0"/>
                <a:cs typeface="Arial"/>
              </a:rPr>
              <a:t> Recorded overview of benefit</a:t>
            </a:r>
            <a:r>
              <a:rPr lang="en-US" sz="1200" dirty="0">
                <a:solidFill>
                  <a:prstClr val="black"/>
                </a:solidFill>
                <a:latin typeface="Arial"/>
                <a:cs typeface="Arial"/>
              </a:rPr>
              <a:t> options for 2025</a:t>
            </a:r>
            <a:endParaRPr lang="en-US" sz="1200" dirty="0">
              <a:solidFill>
                <a:prstClr val="black"/>
              </a:solidFill>
              <a:latin typeface="Arial"/>
              <a:ea typeface="Noto Sans Light" panose="020B0402040504020204" pitchFamily="34" charset="0"/>
              <a:cs typeface="Arial"/>
            </a:endParaRPr>
          </a:p>
        </p:txBody>
      </p:sp>
      <p:sp>
        <p:nvSpPr>
          <p:cNvPr id="21" name="Rectangle 20">
            <a:extLst>
              <a:ext uri="{FF2B5EF4-FFF2-40B4-BE49-F238E27FC236}">
                <a16:creationId xmlns:a16="http://schemas.microsoft.com/office/drawing/2014/main" id="{88DDAB3B-E732-E622-4BF0-0919EC372340}"/>
              </a:ext>
            </a:extLst>
          </p:cNvPr>
          <p:cNvSpPr/>
          <p:nvPr/>
        </p:nvSpPr>
        <p:spPr>
          <a:xfrm>
            <a:off x="0" y="-12611"/>
            <a:ext cx="12192000" cy="1617304"/>
          </a:xfrm>
          <a:prstGeom prst="rect">
            <a:avLst/>
          </a:prstGeom>
          <a:solidFill>
            <a:srgbClr val="00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3">
            <a:extLst>
              <a:ext uri="{FF2B5EF4-FFF2-40B4-BE49-F238E27FC236}">
                <a16:creationId xmlns:a16="http://schemas.microsoft.com/office/drawing/2014/main" id="{A84C28C2-9315-FC7A-0D3C-7FAD7ED2FC01}"/>
              </a:ext>
            </a:extLst>
          </p:cNvPr>
          <p:cNvSpPr txBox="1">
            <a:spLocks/>
          </p:cNvSpPr>
          <p:nvPr/>
        </p:nvSpPr>
        <p:spPr>
          <a:xfrm>
            <a:off x="609600" y="281045"/>
            <a:ext cx="10744200" cy="1325563"/>
          </a:xfrm>
          <a:prstGeom prst="rect">
            <a:avLst/>
          </a:prstGeom>
        </p:spPr>
        <p:txBody>
          <a:bodyPr/>
          <a:lst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a:lstStyle>
          <a:p>
            <a:r>
              <a:rPr lang="en-US">
                <a:solidFill>
                  <a:schemeClr val="bg1"/>
                </a:solidFill>
              </a:rPr>
              <a:t>2025 Open Enrollment </a:t>
            </a:r>
            <a:br>
              <a:rPr lang="en-US"/>
            </a:br>
            <a:r>
              <a:rPr lang="en-US" sz="3200" b="0">
                <a:solidFill>
                  <a:srgbClr val="FDE7DA"/>
                </a:solidFill>
              </a:rPr>
              <a:t>Employee Communication Overview</a:t>
            </a:r>
          </a:p>
        </p:txBody>
      </p:sp>
      <p:sp>
        <p:nvSpPr>
          <p:cNvPr id="14" name="TextBox 5">
            <a:extLst>
              <a:ext uri="{FF2B5EF4-FFF2-40B4-BE49-F238E27FC236}">
                <a16:creationId xmlns:a16="http://schemas.microsoft.com/office/drawing/2014/main" id="{2AB74195-DC55-E536-8F88-077B5B4E2EAF}"/>
              </a:ext>
            </a:extLst>
          </p:cNvPr>
          <p:cNvSpPr txBox="1"/>
          <p:nvPr/>
        </p:nvSpPr>
        <p:spPr>
          <a:xfrm>
            <a:off x="9396164" y="4247908"/>
            <a:ext cx="2374439" cy="2185214"/>
          </a:xfrm>
          <a:prstGeom prst="rect">
            <a:avLst/>
          </a:prstGeom>
          <a:noFill/>
        </p:spPr>
        <p:txBody>
          <a:bodyPr wrap="square" lIns="91440" tIns="45720" rIns="91440" bIns="45720" rtlCol="0" anchor="t">
            <a:spAutoFit/>
          </a:bodyPr>
          <a:lstStyle/>
          <a:p>
            <a:pPr>
              <a:defRPr/>
            </a:pPr>
            <a:r>
              <a:rPr lang="en-US" sz="1400" b="1" u="sng">
                <a:solidFill>
                  <a:srgbClr val="0D6858"/>
                </a:solidFill>
                <a:latin typeface="Arial"/>
                <a:ea typeface="Noto Sans Light" panose="020B0402040504020204" pitchFamily="34" charset="0"/>
                <a:cs typeface="Arial"/>
              </a:rPr>
              <a:t>Enrollment window is </a:t>
            </a:r>
            <a:r>
              <a:rPr lang="en-US" sz="1400" b="1" dirty="0">
                <a:solidFill>
                  <a:srgbClr val="0D6858"/>
                </a:solidFill>
                <a:latin typeface="Arial"/>
                <a:cs typeface="Arial"/>
              </a:rPr>
              <a:t>  </a:t>
            </a:r>
            <a:r>
              <a:rPr lang="en-US" sz="1400" b="1" u="sng">
                <a:solidFill>
                  <a:srgbClr val="0D6858"/>
                </a:solidFill>
                <a:latin typeface="Arial"/>
                <a:cs typeface="Arial"/>
              </a:rPr>
              <a:t>Oct. 25 - Nov. 8</a:t>
            </a:r>
            <a:r>
              <a:rPr lang="en-US" sz="1400" b="1" u="sng" dirty="0">
                <a:solidFill>
                  <a:srgbClr val="0D6858"/>
                </a:solidFill>
                <a:latin typeface="Arial"/>
                <a:cs typeface="Arial"/>
              </a:rPr>
              <a:t>.</a:t>
            </a:r>
            <a:r>
              <a:rPr lang="en-US" sz="1400" b="1" dirty="0">
                <a:solidFill>
                  <a:srgbClr val="0D6858"/>
                </a:solidFill>
                <a:latin typeface="Arial"/>
                <a:cs typeface="Arial"/>
              </a:rPr>
              <a:t> </a:t>
            </a:r>
            <a:r>
              <a:rPr lang="en-US" sz="1200">
                <a:solidFill>
                  <a:prstClr val="black"/>
                </a:solidFill>
                <a:latin typeface="Arial"/>
                <a:cs typeface="Arial"/>
              </a:rPr>
              <a:t>Employees will elect their 2025 benefits online using the CHB enrollment tool or </a:t>
            </a:r>
            <a:r>
              <a:rPr lang="en-US" sz="1200" dirty="0">
                <a:solidFill>
                  <a:prstClr val="black"/>
                </a:solidFill>
                <a:latin typeface="Arial"/>
                <a:cs typeface="Arial"/>
              </a:rPr>
              <a:t>over the phones </a:t>
            </a:r>
            <a:r>
              <a:rPr lang="en-US" sz="1200">
                <a:solidFill>
                  <a:prstClr val="black"/>
                </a:solidFill>
                <a:latin typeface="Arial"/>
                <a:cs typeface="Arial"/>
              </a:rPr>
              <a:t>by calling 1-877-377-4357.</a:t>
            </a:r>
            <a:r>
              <a:rPr lang="en-US" sz="1200" dirty="0">
                <a:solidFill>
                  <a:prstClr val="black"/>
                </a:solidFill>
                <a:latin typeface="Arial"/>
                <a:cs typeface="Arial"/>
              </a:rPr>
              <a:t> </a:t>
            </a:r>
            <a:r>
              <a:rPr lang="en-US" sz="1200" b="1" dirty="0">
                <a:solidFill>
                  <a:prstClr val="black"/>
                </a:solidFill>
                <a:latin typeface="Arial"/>
                <a:cs typeface="Arial"/>
              </a:rPr>
              <a:t>Important! </a:t>
            </a:r>
            <a:r>
              <a:rPr lang="en-US" sz="1200" dirty="0">
                <a:solidFill>
                  <a:prstClr val="black"/>
                </a:solidFill>
                <a:latin typeface="Arial"/>
                <a:cs typeface="Arial"/>
              </a:rPr>
              <a:t>With updated medical choices, encourage employees to review and enroll in the plan that best fits their needs for 2025. </a:t>
            </a:r>
            <a:endParaRPr lang="en-US" sz="1200">
              <a:solidFill>
                <a:prstClr val="black"/>
              </a:solidFill>
              <a:latin typeface="Arial"/>
              <a:cs typeface="Arial"/>
            </a:endParaRPr>
          </a:p>
        </p:txBody>
      </p:sp>
      <p:pic>
        <p:nvPicPr>
          <p:cNvPr id="16" name="Picture 15" descr="Icon&#10;&#10;Description automatically generated">
            <a:extLst>
              <a:ext uri="{FF2B5EF4-FFF2-40B4-BE49-F238E27FC236}">
                <a16:creationId xmlns:a16="http://schemas.microsoft.com/office/drawing/2014/main" id="{81A12588-6947-5D68-EB6B-99FAF07F2B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1364169" y="62974"/>
            <a:ext cx="909805" cy="759687"/>
          </a:xfrm>
          <a:prstGeom prst="rect">
            <a:avLst/>
          </a:prstGeom>
        </p:spPr>
      </p:pic>
    </p:spTree>
    <p:extLst>
      <p:ext uri="{BB962C8B-B14F-4D97-AF65-F5344CB8AC3E}">
        <p14:creationId xmlns:p14="http://schemas.microsoft.com/office/powerpoint/2010/main" val="366749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476375"/>
            <a:ext cx="10972801" cy="4851400"/>
          </a:xfrm>
        </p:spPr>
        <p:txBody>
          <a:bodyPr>
            <a:normAutofit lnSpcReduction="10000"/>
          </a:bodyPr>
          <a:lstStyle/>
          <a:p>
            <a:pPr marL="0" indent="0" algn="ctr" fontAlgn="base">
              <a:buNone/>
            </a:pPr>
            <a:r>
              <a:rPr lang="en-US" sz="2000" b="1" i="0" dirty="0">
                <a:solidFill>
                  <a:srgbClr val="FF0000"/>
                </a:solidFill>
                <a:effectLst/>
                <a:highlight>
                  <a:srgbClr val="F9F9F9"/>
                </a:highlight>
                <a:latin typeface="+mj-lt"/>
              </a:rPr>
              <a:t>October 25</a:t>
            </a:r>
            <a:r>
              <a:rPr lang="en-US" sz="2000" b="1" i="0" baseline="30000" dirty="0">
                <a:solidFill>
                  <a:srgbClr val="FF0000"/>
                </a:solidFill>
                <a:effectLst/>
                <a:highlight>
                  <a:srgbClr val="F9F9F9"/>
                </a:highlight>
                <a:latin typeface="+mj-lt"/>
              </a:rPr>
              <a:t>th</a:t>
            </a:r>
            <a:r>
              <a:rPr lang="en-US" sz="2000" b="1" i="0" dirty="0">
                <a:solidFill>
                  <a:srgbClr val="FF0000"/>
                </a:solidFill>
                <a:effectLst/>
                <a:highlight>
                  <a:srgbClr val="F9F9F9"/>
                </a:highlight>
                <a:latin typeface="+mj-lt"/>
              </a:rPr>
              <a:t> through November 8th!</a:t>
            </a:r>
            <a:r>
              <a:rPr lang="en-US" sz="2000" b="0" i="0" dirty="0">
                <a:solidFill>
                  <a:srgbClr val="FF0000"/>
                </a:solidFill>
                <a:effectLst/>
                <a:highlight>
                  <a:srgbClr val="F9F9F9"/>
                </a:highlight>
                <a:latin typeface="+mj-lt"/>
              </a:rPr>
              <a:t> </a:t>
            </a:r>
          </a:p>
          <a:p>
            <a:pPr marL="285750" indent="-285750" algn="l" fontAlgn="base">
              <a:buFont typeface="Arial" panose="020B0604020202020204" pitchFamily="34" charset="0"/>
              <a:buChar char="•"/>
            </a:pPr>
            <a:r>
              <a:rPr lang="en-US" b="0" i="0" dirty="0">
                <a:solidFill>
                  <a:srgbClr val="000000"/>
                </a:solidFill>
                <a:effectLst/>
                <a:highlight>
                  <a:srgbClr val="FFFFFF"/>
                </a:highlight>
                <a:latin typeface="+mn-lt"/>
              </a:rPr>
              <a:t>You’ll use the </a:t>
            </a:r>
            <a:r>
              <a:rPr lang="en-US" b="0" i="0" u="none" strike="noStrike" dirty="0">
                <a:solidFill>
                  <a:srgbClr val="DA291C"/>
                </a:solidFill>
                <a:effectLst/>
                <a:highlight>
                  <a:srgbClr val="FFFFFF"/>
                </a:highlight>
                <a:latin typeface="+mn-lt"/>
                <a:hlinkClick r:id="rId2"/>
              </a:rPr>
              <a:t>Cummins Health Benefits Service Center</a:t>
            </a:r>
            <a:r>
              <a:rPr lang="en-US" b="0" i="0" dirty="0">
                <a:solidFill>
                  <a:srgbClr val="000000"/>
                </a:solidFill>
                <a:effectLst/>
                <a:highlight>
                  <a:srgbClr val="FFFFFF"/>
                </a:highlight>
                <a:latin typeface="+mn-lt"/>
              </a:rPr>
              <a:t> to make your enrollment elections. The system will guide you through a seamless process as you select your benefits and complete related steps. </a:t>
            </a:r>
          </a:p>
          <a:p>
            <a:pPr marL="285750" indent="-285750" algn="l" fontAlgn="base">
              <a:buFont typeface="Arial" panose="020B0604020202020204" pitchFamily="34" charset="0"/>
              <a:buChar char="•"/>
            </a:pPr>
            <a:r>
              <a:rPr lang="en-US" b="0" i="0" dirty="0">
                <a:solidFill>
                  <a:srgbClr val="000000"/>
                </a:solidFill>
                <a:effectLst/>
                <a:highlight>
                  <a:srgbClr val="FFFFFF"/>
                </a:highlight>
                <a:latin typeface="+mn-lt"/>
              </a:rPr>
              <a:t>If you need help making elections or choosing coverage, call the Service Center at 1-877-377-4357. With more representatives, you’ll receive quick service for your enrollment needs.</a:t>
            </a:r>
          </a:p>
          <a:p>
            <a:pPr fontAlgn="base"/>
            <a:r>
              <a:rPr lang="en-US" b="1" i="0" dirty="0">
                <a:solidFill>
                  <a:schemeClr val="accent4"/>
                </a:solidFill>
                <a:effectLst/>
                <a:highlight>
                  <a:srgbClr val="FFFFFF"/>
                </a:highlight>
                <a:latin typeface="+mn-lt"/>
              </a:rPr>
              <a:t>To ensure you have the coverage to meet your needs in 2025, take an active role and choose your benefits by Nov. 8.</a:t>
            </a:r>
          </a:p>
          <a:p>
            <a:pPr algn="l" fontAlgn="base"/>
            <a:r>
              <a:rPr lang="en-US" b="1" i="0" dirty="0">
                <a:solidFill>
                  <a:srgbClr val="000000"/>
                </a:solidFill>
                <a:effectLst/>
                <a:highlight>
                  <a:srgbClr val="FFFFFF"/>
                </a:highlight>
                <a:latin typeface="+mn-lt"/>
              </a:rPr>
              <a:t>In December, you’ll receive a confirmation of benefits statement in the mail summarizing your 2025 elections.</a:t>
            </a:r>
            <a:r>
              <a:rPr lang="en-US" b="0" i="0" dirty="0">
                <a:solidFill>
                  <a:srgbClr val="000000"/>
                </a:solidFill>
                <a:effectLst/>
                <a:highlight>
                  <a:srgbClr val="FFFFFF"/>
                </a:highlight>
                <a:latin typeface="+mn-lt"/>
              </a:rPr>
              <a:t> </a:t>
            </a:r>
          </a:p>
          <a:p>
            <a:pPr algn="l" fontAlgn="base"/>
            <a:r>
              <a:rPr lang="en-US" sz="1700" b="1" i="0" dirty="0">
                <a:solidFill>
                  <a:schemeClr val="accent2"/>
                </a:solidFill>
                <a:effectLst/>
                <a:highlight>
                  <a:srgbClr val="FFFFFF"/>
                </a:highlight>
                <a:latin typeface="+mn-lt"/>
              </a:rPr>
              <a:t>IMPORTANT: </a:t>
            </a:r>
            <a:r>
              <a:rPr lang="en-US" sz="1700" b="0" i="0" dirty="0">
                <a:solidFill>
                  <a:srgbClr val="000000"/>
                </a:solidFill>
                <a:effectLst/>
                <a:highlight>
                  <a:srgbClr val="FFFFFF"/>
                </a:highlight>
                <a:latin typeface="+mn-lt"/>
              </a:rPr>
              <a:t>Review the statement carefully and make sure you are showing the covered dependents and plan elections you selected. If you find your selections are incorrect or you want to make changes, please reach out to the OCU Board immediately!!!! </a:t>
            </a:r>
            <a:r>
              <a:rPr lang="en-US" sz="1700" b="1" i="0" dirty="0">
                <a:solidFill>
                  <a:schemeClr val="accent2"/>
                </a:solidFill>
                <a:effectLst/>
                <a:highlight>
                  <a:srgbClr val="FFFFFF"/>
                </a:highlight>
                <a:latin typeface="+mn-lt"/>
              </a:rPr>
              <a:t>812-377-6981</a:t>
            </a:r>
          </a:p>
          <a:p>
            <a:pPr algn="l" fontAlgn="base"/>
            <a:endParaRPr lang="en-US" b="1" i="0" dirty="0">
              <a:solidFill>
                <a:schemeClr val="accent2"/>
              </a:solidFill>
              <a:effectLst/>
              <a:highlight>
                <a:srgbClr val="FFFFFF"/>
              </a:highlight>
              <a:latin typeface="+mn-lt"/>
            </a:endParaRPr>
          </a:p>
          <a:p>
            <a:pPr algn="l" fontAlgn="base"/>
            <a:r>
              <a:rPr lang="en-US" sz="1700" i="1" dirty="0">
                <a:solidFill>
                  <a:schemeClr val="accent2"/>
                </a:solidFill>
                <a:effectLst/>
                <a:highlight>
                  <a:srgbClr val="FFFFFF"/>
                </a:highlight>
                <a:latin typeface="+mn-lt"/>
              </a:rPr>
              <a:t>Remember, Health Savings Accounts (HSA) and Flexible Savings Account (FSA) contributions </a:t>
            </a:r>
            <a:r>
              <a:rPr lang="en-US" sz="1700" i="1" u="sng" dirty="0">
                <a:solidFill>
                  <a:schemeClr val="accent2"/>
                </a:solidFill>
                <a:effectLst/>
                <a:highlight>
                  <a:srgbClr val="FFFFFF"/>
                </a:highlight>
                <a:latin typeface="+mn-lt"/>
              </a:rPr>
              <a:t>do not carry over</a:t>
            </a:r>
            <a:r>
              <a:rPr lang="en-US" sz="1700" i="1" dirty="0">
                <a:solidFill>
                  <a:schemeClr val="accent2"/>
                </a:solidFill>
                <a:effectLst/>
                <a:highlight>
                  <a:srgbClr val="FFFFFF"/>
                </a:highlight>
                <a:latin typeface="+mn-lt"/>
              </a:rPr>
              <a:t>. Both health and dependent care FSAs require an active election each year.</a:t>
            </a: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sp>
        <p:nvSpPr>
          <p:cNvPr id="7" name="Title 1">
            <a:extLst>
              <a:ext uri="{FF2B5EF4-FFF2-40B4-BE49-F238E27FC236}">
                <a16:creationId xmlns:a16="http://schemas.microsoft.com/office/drawing/2014/main" id="{8DB1F5BA-2C80-401C-FE86-A6DB5C0372F5}"/>
              </a:ext>
            </a:extLst>
          </p:cNvPr>
          <p:cNvSpPr txBox="1">
            <a:spLocks/>
          </p:cNvSpPr>
          <p:nvPr/>
        </p:nvSpPr>
        <p:spPr>
          <a:xfrm>
            <a:off x="762000" y="517525"/>
            <a:ext cx="10744200" cy="1325563"/>
          </a:xfrm>
          <a:prstGeom prst="rect">
            <a:avLst/>
          </a:prstGeom>
        </p:spPr>
        <p:txBody>
          <a:bodyPr vert="horz" lIns="91440" tIns="45720" rIns="91440" bIns="45720" rtlCol="0" anchor="t">
            <a:normAutofit/>
          </a:bodyPr>
          <a:lstStyle>
            <a:lvl1pPr algn="l" defTabSz="914400" rtl="0" eaLnBrk="1" latinLnBrk="0" hangingPunct="1">
              <a:lnSpc>
                <a:spcPts val="4800"/>
              </a:lnSpc>
              <a:spcBef>
                <a:spcPct val="0"/>
              </a:spcBef>
              <a:buNone/>
              <a:defRPr sz="4400" b="1" i="0" kern="1200">
                <a:solidFill>
                  <a:schemeClr val="tx1"/>
                </a:solidFill>
                <a:latin typeface="Arial" charset="0"/>
                <a:ea typeface="Arial" charset="0"/>
                <a:cs typeface="Arial" charset="0"/>
              </a:defRPr>
            </a:lvl1pPr>
          </a:lstStyle>
          <a:p>
            <a:pPr algn="ctr">
              <a:lnSpc>
                <a:spcPct val="100000"/>
              </a:lnSpc>
            </a:pPr>
            <a:r>
              <a:rPr lang="en-US" b="1" i="0" dirty="0">
                <a:solidFill>
                  <a:srgbClr val="000000"/>
                </a:solidFill>
                <a:effectLst/>
                <a:highlight>
                  <a:srgbClr val="FFFFFF"/>
                </a:highlight>
                <a:latin typeface="Helvetica Neue"/>
              </a:rPr>
              <a:t>Don’t Miss </a:t>
            </a:r>
            <a:r>
              <a:rPr lang="en-US" dirty="0">
                <a:solidFill>
                  <a:srgbClr val="000000"/>
                </a:solidFill>
                <a:highlight>
                  <a:srgbClr val="FFFFFF"/>
                </a:highlight>
                <a:latin typeface="Helvetica Neue"/>
              </a:rPr>
              <a:t>T</a:t>
            </a:r>
            <a:r>
              <a:rPr lang="en-US" b="1" i="0" dirty="0">
                <a:solidFill>
                  <a:srgbClr val="000000"/>
                </a:solidFill>
                <a:effectLst/>
                <a:highlight>
                  <a:srgbClr val="FFFFFF"/>
                </a:highlight>
                <a:latin typeface="Helvetica Neue"/>
              </a:rPr>
              <a:t>he Deadline!</a:t>
            </a:r>
            <a:endParaRPr lang="en-US" dirty="0"/>
          </a:p>
        </p:txBody>
      </p:sp>
    </p:spTree>
    <p:extLst>
      <p:ext uri="{BB962C8B-B14F-4D97-AF65-F5344CB8AC3E}">
        <p14:creationId xmlns:p14="http://schemas.microsoft.com/office/powerpoint/2010/main" val="105305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8649" y="2921168"/>
            <a:ext cx="3576621" cy="1015663"/>
          </a:xfrm>
          <a:prstGeom prst="rect">
            <a:avLst/>
          </a:prstGeom>
          <a:noFill/>
        </p:spPr>
        <p:txBody>
          <a:bodyPr wrap="none" rtlCol="0">
            <a:spAutoFit/>
          </a:bodyPr>
          <a:lstStyle/>
          <a:p>
            <a:pPr algn="ctr" defTabSz="914172"/>
            <a:r>
              <a:rPr lang="en-US" sz="6000" b="1" spc="400" dirty="0">
                <a:ea typeface="Arial" charset="0"/>
                <a:cs typeface="Arial" charset="0"/>
              </a:rPr>
              <a:t>The End</a:t>
            </a:r>
          </a:p>
        </p:txBody>
      </p:sp>
      <p:pic>
        <p:nvPicPr>
          <p:cNvPr id="11" name="Online Media 10" title="Choosing a medical plan">
            <a:hlinkClick r:id="" action="ppaction://media"/>
            <a:extLst>
              <a:ext uri="{FF2B5EF4-FFF2-40B4-BE49-F238E27FC236}">
                <a16:creationId xmlns:a16="http://schemas.microsoft.com/office/drawing/2014/main" id="{9C4B5082-D77E-9FA4-E77D-8D73513F2042}"/>
              </a:ext>
            </a:extLst>
          </p:cNvPr>
          <p:cNvPicPr>
            <a:picLocks noRot="1" noChangeAspect="1"/>
          </p:cNvPicPr>
          <p:nvPr>
            <a:videoFile r:link="rId1"/>
          </p:nvPr>
        </p:nvPicPr>
        <p:blipFill>
          <a:blip r:embed="rId4"/>
          <a:stretch>
            <a:fillRect/>
          </a:stretch>
        </p:blipFill>
        <p:spPr>
          <a:xfrm>
            <a:off x="9525" y="0"/>
            <a:ext cx="12172950" cy="6858000"/>
          </a:xfrm>
          <a:prstGeom prst="rect">
            <a:avLst/>
          </a:prstGeom>
        </p:spPr>
      </p:pic>
    </p:spTree>
    <p:extLst>
      <p:ext uri="{BB962C8B-B14F-4D97-AF65-F5344CB8AC3E}">
        <p14:creationId xmlns:p14="http://schemas.microsoft.com/office/powerpoint/2010/main" val="42746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29BF-33EB-577F-08E6-4D3B2FFCFAFB}"/>
              </a:ext>
            </a:extLst>
          </p:cNvPr>
          <p:cNvSpPr>
            <a:spLocks noGrp="1"/>
          </p:cNvSpPr>
          <p:nvPr>
            <p:ph type="title"/>
          </p:nvPr>
        </p:nvSpPr>
        <p:spPr/>
        <p:txBody>
          <a:bodyPr/>
          <a:lstStyle/>
          <a:p>
            <a:pPr algn="ctr"/>
            <a:r>
              <a:rPr lang="en-US" dirty="0"/>
              <a:t>Open Enrollment Overview</a:t>
            </a:r>
          </a:p>
        </p:txBody>
      </p:sp>
      <p:sp>
        <p:nvSpPr>
          <p:cNvPr id="3" name="Text Placeholder 2">
            <a:extLst>
              <a:ext uri="{FF2B5EF4-FFF2-40B4-BE49-F238E27FC236}">
                <a16:creationId xmlns:a16="http://schemas.microsoft.com/office/drawing/2014/main" id="{0ABF18E8-FA9F-44CB-FDA8-8C3CFF36F1B2}"/>
              </a:ext>
            </a:extLst>
          </p:cNvPr>
          <p:cNvSpPr>
            <a:spLocks noGrp="1"/>
          </p:cNvSpPr>
          <p:nvPr>
            <p:ph type="body" sz="quarter" idx="11"/>
          </p:nvPr>
        </p:nvSpPr>
        <p:spPr>
          <a:xfrm>
            <a:off x="609599" y="1182460"/>
            <a:ext cx="10972801" cy="5487987"/>
          </a:xfrm>
        </p:spPr>
        <p:txBody>
          <a:bodyPr>
            <a:normAutofit/>
          </a:bodyPr>
          <a:lstStyle/>
          <a:p>
            <a:pPr marL="0" indent="0" algn="l" fontAlgn="base">
              <a:buNone/>
            </a:pPr>
            <a:r>
              <a:rPr lang="en-US" sz="2400" b="1" dirty="0">
                <a:solidFill>
                  <a:srgbClr val="000000"/>
                </a:solidFill>
                <a:highlight>
                  <a:srgbClr val="F9F9F9"/>
                </a:highlight>
                <a:latin typeface="+mj-lt"/>
              </a:rPr>
              <a:t>Open Enrollment </a:t>
            </a:r>
            <a:r>
              <a:rPr lang="en-US" sz="2400" b="1" i="0" dirty="0">
                <a:solidFill>
                  <a:srgbClr val="000000"/>
                </a:solidFill>
                <a:effectLst/>
                <a:highlight>
                  <a:srgbClr val="F9F9F9"/>
                </a:highlight>
                <a:latin typeface="+mj-lt"/>
              </a:rPr>
              <a:t>Dates: </a:t>
            </a:r>
          </a:p>
          <a:p>
            <a:pPr marL="0" indent="0" algn="ctr" fontAlgn="base">
              <a:buNone/>
            </a:pPr>
            <a:r>
              <a:rPr lang="en-US" sz="2400" b="1" i="0" dirty="0">
                <a:solidFill>
                  <a:srgbClr val="FF0000"/>
                </a:solidFill>
                <a:effectLst/>
                <a:highlight>
                  <a:srgbClr val="F9F9F9"/>
                </a:highlight>
                <a:latin typeface="+mj-lt"/>
              </a:rPr>
              <a:t>October 25</a:t>
            </a:r>
            <a:r>
              <a:rPr lang="en-US" sz="2400" b="1" i="0" baseline="30000" dirty="0">
                <a:solidFill>
                  <a:srgbClr val="FF0000"/>
                </a:solidFill>
                <a:effectLst/>
                <a:highlight>
                  <a:srgbClr val="F9F9F9"/>
                </a:highlight>
                <a:latin typeface="+mj-lt"/>
              </a:rPr>
              <a:t>th</a:t>
            </a:r>
            <a:r>
              <a:rPr lang="en-US" sz="2400" b="1" i="0" dirty="0">
                <a:solidFill>
                  <a:srgbClr val="FF0000"/>
                </a:solidFill>
                <a:effectLst/>
                <a:highlight>
                  <a:srgbClr val="F9F9F9"/>
                </a:highlight>
                <a:latin typeface="+mj-lt"/>
              </a:rPr>
              <a:t> through November 8th!</a:t>
            </a:r>
            <a:r>
              <a:rPr lang="en-US" sz="2400" b="0" i="0" dirty="0">
                <a:solidFill>
                  <a:srgbClr val="FF0000"/>
                </a:solidFill>
                <a:effectLst/>
                <a:highlight>
                  <a:srgbClr val="F9F9F9"/>
                </a:highlight>
                <a:latin typeface="+mj-lt"/>
              </a:rPr>
              <a:t> </a:t>
            </a:r>
          </a:p>
          <a:p>
            <a:pPr marL="0" indent="0" algn="ctr" fontAlgn="base">
              <a:buNone/>
            </a:pPr>
            <a:endParaRPr lang="en-US" sz="2400" b="0" i="0" dirty="0">
              <a:solidFill>
                <a:srgbClr val="FF0000"/>
              </a:solidFill>
              <a:effectLst/>
              <a:highlight>
                <a:srgbClr val="F9F9F9"/>
              </a:highlight>
              <a:latin typeface="+mj-lt"/>
            </a:endParaRPr>
          </a:p>
          <a:p>
            <a:pPr algn="l" fontAlgn="base">
              <a:buFont typeface="Arial" panose="020B0604020202020204" pitchFamily="34" charset="0"/>
              <a:buChar char="•"/>
            </a:pPr>
            <a:r>
              <a:rPr lang="en-US" sz="2000" b="0" i="0" dirty="0">
                <a:solidFill>
                  <a:srgbClr val="000000"/>
                </a:solidFill>
                <a:effectLst/>
                <a:highlight>
                  <a:srgbClr val="F9F9F9"/>
                </a:highlight>
                <a:latin typeface="+mn-lt"/>
              </a:rPr>
              <a:t>Make selections through the </a:t>
            </a:r>
            <a:r>
              <a:rPr lang="en-US" sz="2000" b="0" i="0" dirty="0">
                <a:solidFill>
                  <a:srgbClr val="000000"/>
                </a:solidFill>
                <a:effectLst/>
                <a:highlight>
                  <a:srgbClr val="F9F9F9"/>
                </a:highlight>
                <a:latin typeface="+mn-lt"/>
                <a:hlinkClick r:id="rId2"/>
              </a:rPr>
              <a:t>Cummins Health Benefit Center</a:t>
            </a:r>
            <a:r>
              <a:rPr lang="en-US" sz="2000" dirty="0">
                <a:solidFill>
                  <a:srgbClr val="000000"/>
                </a:solidFill>
                <a:highlight>
                  <a:srgbClr val="F9F9F9"/>
                </a:highlight>
                <a:latin typeface="+mn-lt"/>
              </a:rPr>
              <a:t> </a:t>
            </a:r>
            <a:r>
              <a:rPr lang="en-US" sz="2000" b="0" i="0" dirty="0">
                <a:solidFill>
                  <a:srgbClr val="000000"/>
                </a:solidFill>
                <a:effectLst/>
                <a:highlight>
                  <a:srgbClr val="F9F9F9"/>
                </a:highlight>
                <a:latin typeface="+mn-lt"/>
              </a:rPr>
              <a:t>or contact the Cummins Health Benefits Service Center at 1-877-377-4357</a:t>
            </a:r>
          </a:p>
        </p:txBody>
      </p:sp>
      <p:pic>
        <p:nvPicPr>
          <p:cNvPr id="6" name="Picture 5">
            <a:extLst>
              <a:ext uri="{FF2B5EF4-FFF2-40B4-BE49-F238E27FC236}">
                <a16:creationId xmlns:a16="http://schemas.microsoft.com/office/drawing/2014/main" id="{B2A25858-5A33-4C78-5064-1020146AC881}"/>
              </a:ext>
            </a:extLst>
          </p:cNvPr>
          <p:cNvPicPr>
            <a:picLocks noChangeAspect="1"/>
          </p:cNvPicPr>
          <p:nvPr/>
        </p:nvPicPr>
        <p:blipFill>
          <a:blip r:embed="rId3"/>
          <a:stretch>
            <a:fillRect/>
          </a:stretch>
        </p:blipFill>
        <p:spPr>
          <a:xfrm>
            <a:off x="609598" y="3926453"/>
            <a:ext cx="10419092" cy="2431513"/>
          </a:xfrm>
          <a:prstGeom prst="rect">
            <a:avLst/>
          </a:prstGeom>
        </p:spPr>
      </p:pic>
    </p:spTree>
    <p:extLst>
      <p:ext uri="{BB962C8B-B14F-4D97-AF65-F5344CB8AC3E}">
        <p14:creationId xmlns:p14="http://schemas.microsoft.com/office/powerpoint/2010/main" val="21696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29BF-33EB-577F-08E6-4D3B2FFCFAFB}"/>
              </a:ext>
            </a:extLst>
          </p:cNvPr>
          <p:cNvSpPr>
            <a:spLocks noGrp="1"/>
          </p:cNvSpPr>
          <p:nvPr>
            <p:ph type="title"/>
          </p:nvPr>
        </p:nvSpPr>
        <p:spPr/>
        <p:txBody>
          <a:bodyPr/>
          <a:lstStyle/>
          <a:p>
            <a:pPr algn="ctr"/>
            <a:r>
              <a:rPr lang="en-US" dirty="0"/>
              <a:t>Open Enrollment Overview</a:t>
            </a:r>
          </a:p>
        </p:txBody>
      </p:sp>
      <p:sp>
        <p:nvSpPr>
          <p:cNvPr id="3" name="Text Placeholder 2">
            <a:extLst>
              <a:ext uri="{FF2B5EF4-FFF2-40B4-BE49-F238E27FC236}">
                <a16:creationId xmlns:a16="http://schemas.microsoft.com/office/drawing/2014/main" id="{0ABF18E8-FA9F-44CB-FDA8-8C3CFF36F1B2}"/>
              </a:ext>
            </a:extLst>
          </p:cNvPr>
          <p:cNvSpPr>
            <a:spLocks noGrp="1"/>
          </p:cNvSpPr>
          <p:nvPr>
            <p:ph type="body" sz="quarter" idx="11"/>
          </p:nvPr>
        </p:nvSpPr>
        <p:spPr>
          <a:xfrm>
            <a:off x="609599" y="1095375"/>
            <a:ext cx="10972801" cy="5487987"/>
          </a:xfrm>
        </p:spPr>
        <p:txBody>
          <a:bodyPr>
            <a:normAutofit fontScale="92500" lnSpcReduction="10000"/>
          </a:bodyPr>
          <a:lstStyle/>
          <a:p>
            <a:pPr marL="0" indent="0">
              <a:buNone/>
            </a:pPr>
            <a:r>
              <a:rPr lang="en-US" b="1" i="0" dirty="0">
                <a:solidFill>
                  <a:srgbClr val="FF0000"/>
                </a:solidFill>
                <a:effectLst/>
                <a:highlight>
                  <a:srgbClr val="FFFFFF"/>
                </a:highlight>
                <a:latin typeface="+mj-lt"/>
              </a:rPr>
              <a:t>Learn more about your choices!</a:t>
            </a:r>
          </a:p>
          <a:p>
            <a:pPr algn="l" fontAlgn="base">
              <a:buFont typeface="Arial" panose="020B0604020202020204" pitchFamily="34" charset="0"/>
              <a:buChar char="•"/>
            </a:pPr>
            <a:r>
              <a:rPr lang="en-US" sz="1700" b="1" i="0" dirty="0">
                <a:solidFill>
                  <a:srgbClr val="FF0000"/>
                </a:solidFill>
                <a:effectLst/>
                <a:highlight>
                  <a:srgbClr val="FFFFFF"/>
                </a:highlight>
                <a:latin typeface="+mn-lt"/>
              </a:rPr>
              <a:t>Medical</a:t>
            </a:r>
            <a:r>
              <a:rPr lang="en-US" sz="1700" b="1" i="0" dirty="0">
                <a:solidFill>
                  <a:srgbClr val="000000"/>
                </a:solidFill>
                <a:effectLst/>
                <a:highlight>
                  <a:srgbClr val="FFFFFF"/>
                </a:highlight>
                <a:latin typeface="+mn-lt"/>
              </a:rPr>
              <a:t> </a:t>
            </a:r>
            <a:r>
              <a:rPr lang="en-US" sz="1700" b="0" i="0" dirty="0">
                <a:solidFill>
                  <a:srgbClr val="000000"/>
                </a:solidFill>
                <a:effectLst/>
                <a:highlight>
                  <a:srgbClr val="FFFFFF"/>
                </a:highlight>
                <a:latin typeface="+mn-lt"/>
              </a:rPr>
              <a:t>― Covers medical services and prescriptions and includes access to vision coverage and resources to help you get the care you need. You have several options available, including the PPO Plan, and two updated HSA-compatible plans ― the HSA Plan and HSA Plus Plan. This year, your employee contributions will be in line with your pay.</a:t>
            </a:r>
          </a:p>
          <a:p>
            <a:pPr algn="l" fontAlgn="base">
              <a:buFont typeface="Arial" panose="020B0604020202020204" pitchFamily="34" charset="0"/>
              <a:buChar char="•"/>
            </a:pPr>
            <a:r>
              <a:rPr lang="en-US" sz="1700" b="1" i="0" dirty="0">
                <a:solidFill>
                  <a:srgbClr val="FF0000"/>
                </a:solidFill>
                <a:effectLst/>
                <a:highlight>
                  <a:srgbClr val="FFFFFF"/>
                </a:highlight>
                <a:latin typeface="+mn-lt"/>
              </a:rPr>
              <a:t>Dental </a:t>
            </a:r>
            <a:r>
              <a:rPr lang="en-US" sz="1700" b="0" i="0" dirty="0">
                <a:solidFill>
                  <a:srgbClr val="000000"/>
                </a:solidFill>
                <a:effectLst/>
                <a:highlight>
                  <a:srgbClr val="FFFFFF"/>
                </a:highlight>
                <a:latin typeface="+mn-lt"/>
              </a:rPr>
              <a:t>― Covers a broad range of dental services, including preventive care, basic services, major services and orthodontia. New this year, you can choose to use Cummins’ Limited Purpose Health Care FSA to help pay for eligible dental expenses.</a:t>
            </a:r>
          </a:p>
          <a:p>
            <a:pPr algn="l" fontAlgn="base">
              <a:buFont typeface="Arial" panose="020B0604020202020204" pitchFamily="34" charset="0"/>
              <a:buChar char="•"/>
            </a:pPr>
            <a:r>
              <a:rPr lang="en-US" sz="1700" b="1" i="0" dirty="0">
                <a:solidFill>
                  <a:srgbClr val="FF0000"/>
                </a:solidFill>
                <a:effectLst/>
                <a:highlight>
                  <a:srgbClr val="FFFFFF"/>
                </a:highlight>
                <a:latin typeface="+mn-lt"/>
              </a:rPr>
              <a:t>Supplemental medical benefits </a:t>
            </a:r>
            <a:r>
              <a:rPr lang="en-US" sz="1700" b="1" i="0" dirty="0">
                <a:solidFill>
                  <a:srgbClr val="000000"/>
                </a:solidFill>
                <a:effectLst/>
                <a:highlight>
                  <a:srgbClr val="FFFFFF"/>
                </a:highlight>
                <a:latin typeface="+mn-lt"/>
              </a:rPr>
              <a:t>– </a:t>
            </a:r>
            <a:r>
              <a:rPr lang="en-US" sz="1700" b="0" i="0" dirty="0">
                <a:solidFill>
                  <a:srgbClr val="000000"/>
                </a:solidFill>
                <a:effectLst/>
                <a:highlight>
                  <a:srgbClr val="FFFFFF"/>
                </a:highlight>
                <a:latin typeface="+mn-lt"/>
              </a:rPr>
              <a:t>Provides optional coverage you can elect to ensure additional protection in case of specific medical events like an accident, hospital stay or diagnosis of a critical illness.</a:t>
            </a:r>
          </a:p>
          <a:p>
            <a:pPr algn="l" fontAlgn="base">
              <a:buFont typeface="Arial" panose="020B0604020202020204" pitchFamily="34" charset="0"/>
              <a:buChar char="•"/>
            </a:pPr>
            <a:r>
              <a:rPr lang="en-US" sz="1700" b="1" i="0" dirty="0">
                <a:solidFill>
                  <a:srgbClr val="FF0000"/>
                </a:solidFill>
                <a:effectLst/>
                <a:highlight>
                  <a:srgbClr val="FFFFFF"/>
                </a:highlight>
                <a:latin typeface="+mn-lt"/>
              </a:rPr>
              <a:t>Health Savings Account (HSA) </a:t>
            </a:r>
            <a:r>
              <a:rPr lang="en-US" sz="1700" b="0" i="0" dirty="0">
                <a:solidFill>
                  <a:srgbClr val="000000"/>
                </a:solidFill>
                <a:effectLst/>
                <a:highlight>
                  <a:srgbClr val="FFFFFF"/>
                </a:highlight>
                <a:latin typeface="+mn-lt"/>
              </a:rPr>
              <a:t>― Offers an opportunity to save tax-free for your qualified health care expenses if you enroll in the </a:t>
            </a:r>
            <a:r>
              <a:rPr lang="en-US" sz="1700" b="0" i="0" u="none" strike="noStrike" dirty="0">
                <a:solidFill>
                  <a:schemeClr val="accent4"/>
                </a:solidFill>
                <a:effectLst/>
                <a:highlight>
                  <a:srgbClr val="FFFFFF"/>
                </a:highlight>
                <a:latin typeface="+mn-lt"/>
              </a:rPr>
              <a:t>HSA Plan or HSA Plus Plan</a:t>
            </a:r>
            <a:r>
              <a:rPr lang="en-US" sz="1700" b="0" i="0" dirty="0">
                <a:solidFill>
                  <a:srgbClr val="000000"/>
                </a:solidFill>
                <a:effectLst/>
                <a:highlight>
                  <a:srgbClr val="FFFFFF"/>
                </a:highlight>
                <a:latin typeface="+mn-lt"/>
              </a:rPr>
              <a:t>. Think of your HSA as a “savings account.” You can use the money in your account to help pay for care now or grow your account for your future health care needs.</a:t>
            </a:r>
          </a:p>
          <a:p>
            <a:pPr algn="l" fontAlgn="base">
              <a:buFont typeface="Arial" panose="020B0604020202020204" pitchFamily="34" charset="0"/>
              <a:buChar char="•"/>
            </a:pPr>
            <a:r>
              <a:rPr lang="en-US" sz="1700" b="1" i="0" dirty="0">
                <a:solidFill>
                  <a:srgbClr val="FF0000"/>
                </a:solidFill>
                <a:effectLst/>
                <a:highlight>
                  <a:srgbClr val="FFFFFF"/>
                </a:highlight>
                <a:latin typeface="+mn-lt"/>
              </a:rPr>
              <a:t>Flexible Spending Accounts (FSAs) including the new </a:t>
            </a:r>
            <a:r>
              <a:rPr lang="en-US" sz="1700" b="1" i="0" dirty="0">
                <a:solidFill>
                  <a:schemeClr val="accent4"/>
                </a:solidFill>
                <a:effectLst/>
                <a:highlight>
                  <a:srgbClr val="FFFFFF"/>
                </a:highlight>
                <a:latin typeface="+mn-lt"/>
              </a:rPr>
              <a:t>Limited Purpose Health Care FSA* </a:t>
            </a:r>
            <a:r>
              <a:rPr lang="en-US" sz="1700" b="0" i="0" dirty="0">
                <a:solidFill>
                  <a:srgbClr val="000000"/>
                </a:solidFill>
                <a:effectLst/>
                <a:highlight>
                  <a:srgbClr val="FFFFFF"/>
                </a:highlight>
                <a:latin typeface="+mn-lt"/>
              </a:rPr>
              <a:t>― Provides opportunities to save on taxes by paying yourself back for eligible health care and/or dependent care expenses with tax-free dollars, including the new Limited Purpose Health Care FSA that you can use to pay for eligible dental and vision expenses,</a:t>
            </a:r>
            <a:r>
              <a:rPr lang="en-US" sz="1700" b="0" i="0" dirty="0">
                <a:solidFill>
                  <a:schemeClr val="accent4"/>
                </a:solidFill>
                <a:effectLst/>
                <a:highlight>
                  <a:srgbClr val="FFFFFF"/>
                </a:highlight>
                <a:latin typeface="+mn-lt"/>
              </a:rPr>
              <a:t> *</a:t>
            </a:r>
            <a:r>
              <a:rPr lang="en-US" sz="1700" b="1" i="0" dirty="0">
                <a:solidFill>
                  <a:schemeClr val="accent4"/>
                </a:solidFill>
                <a:effectLst/>
                <a:highlight>
                  <a:srgbClr val="FFFFFF"/>
                </a:highlight>
                <a:latin typeface="+mn-lt"/>
              </a:rPr>
              <a:t>if you are enrolled in an HSA Plan</a:t>
            </a:r>
            <a:r>
              <a:rPr lang="en-US" sz="1700" b="0" i="0" dirty="0">
                <a:solidFill>
                  <a:srgbClr val="000000"/>
                </a:solidFill>
                <a:effectLst/>
                <a:highlight>
                  <a:srgbClr val="FFFFFF"/>
                </a:highlight>
                <a:latin typeface="+mn-lt"/>
              </a:rPr>
              <a:t>. Due to IRS requirements, you will lose any amounts you contribute but don’t use during the year.</a:t>
            </a:r>
          </a:p>
          <a:p>
            <a:pPr algn="l" fontAlgn="base">
              <a:buFont typeface="Arial" panose="020B0604020202020204" pitchFamily="34" charset="0"/>
              <a:buChar char="•"/>
            </a:pPr>
            <a:r>
              <a:rPr lang="en-US" sz="1700" b="1" i="0" dirty="0">
                <a:solidFill>
                  <a:srgbClr val="FF0000"/>
                </a:solidFill>
                <a:effectLst/>
                <a:highlight>
                  <a:srgbClr val="FFFFFF"/>
                </a:highlight>
                <a:latin typeface="+mn-lt"/>
              </a:rPr>
              <a:t>Optional life and AD&amp;D Insurance </a:t>
            </a:r>
            <a:r>
              <a:rPr lang="en-US" sz="1700" b="0" i="0" dirty="0">
                <a:solidFill>
                  <a:srgbClr val="000000"/>
                </a:solidFill>
                <a:effectLst/>
                <a:highlight>
                  <a:srgbClr val="FFFFFF"/>
                </a:highlight>
                <a:latin typeface="+mn-lt"/>
              </a:rPr>
              <a:t>― Optional life and AD&amp;D insurance offers financial benefits in case of serious injury or death and are in addition to your employer-provided coverage. Optional coverage is also available for spouses/domestic partners and dependent children.</a:t>
            </a:r>
          </a:p>
          <a:p>
            <a:pPr marL="0" indent="0">
              <a:buNone/>
            </a:pPr>
            <a:endParaRPr lang="en-US" dirty="0">
              <a:latin typeface="+mj-lt"/>
            </a:endParaRPr>
          </a:p>
        </p:txBody>
      </p:sp>
    </p:spTree>
    <p:extLst>
      <p:ext uri="{BB962C8B-B14F-4D97-AF65-F5344CB8AC3E}">
        <p14:creationId xmlns:p14="http://schemas.microsoft.com/office/powerpoint/2010/main" val="190180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29BF-33EB-577F-08E6-4D3B2FFCFAFB}"/>
              </a:ext>
            </a:extLst>
          </p:cNvPr>
          <p:cNvSpPr>
            <a:spLocks noGrp="1"/>
          </p:cNvSpPr>
          <p:nvPr>
            <p:ph type="title"/>
          </p:nvPr>
        </p:nvSpPr>
        <p:spPr/>
        <p:txBody>
          <a:bodyPr/>
          <a:lstStyle/>
          <a:p>
            <a:pPr algn="ctr"/>
            <a:r>
              <a:rPr lang="en-US" dirty="0"/>
              <a:t>Open Enrollment Overview</a:t>
            </a:r>
          </a:p>
        </p:txBody>
      </p:sp>
      <p:sp>
        <p:nvSpPr>
          <p:cNvPr id="3" name="Text Placeholder 2">
            <a:extLst>
              <a:ext uri="{FF2B5EF4-FFF2-40B4-BE49-F238E27FC236}">
                <a16:creationId xmlns:a16="http://schemas.microsoft.com/office/drawing/2014/main" id="{0ABF18E8-FA9F-44CB-FDA8-8C3CFF36F1B2}"/>
              </a:ext>
            </a:extLst>
          </p:cNvPr>
          <p:cNvSpPr>
            <a:spLocks noGrp="1"/>
          </p:cNvSpPr>
          <p:nvPr>
            <p:ph type="body" sz="quarter" idx="11"/>
          </p:nvPr>
        </p:nvSpPr>
        <p:spPr>
          <a:xfrm>
            <a:off x="609599" y="1204233"/>
            <a:ext cx="10972801" cy="4663168"/>
          </a:xfrm>
        </p:spPr>
        <p:txBody>
          <a:bodyPr>
            <a:normAutofit/>
          </a:bodyPr>
          <a:lstStyle/>
          <a:p>
            <a:pPr marL="0" indent="0">
              <a:buNone/>
            </a:pPr>
            <a:r>
              <a:rPr lang="en-US" b="1" i="0" dirty="0">
                <a:solidFill>
                  <a:srgbClr val="000000"/>
                </a:solidFill>
                <a:effectLst/>
                <a:highlight>
                  <a:srgbClr val="FFFFFF"/>
                </a:highlight>
                <a:latin typeface="+mj-lt"/>
              </a:rPr>
              <a:t>Choosing your medical plan</a:t>
            </a:r>
          </a:p>
          <a:p>
            <a:pPr algn="l" fontAlgn="base"/>
            <a:r>
              <a:rPr lang="en-US" sz="1600" b="1" i="0" dirty="0">
                <a:solidFill>
                  <a:srgbClr val="000000"/>
                </a:solidFill>
                <a:effectLst/>
                <a:highlight>
                  <a:srgbClr val="FFFFFF"/>
                </a:highlight>
                <a:latin typeface="+mn-lt"/>
              </a:rPr>
              <a:t>Features important to you</a:t>
            </a:r>
            <a:r>
              <a:rPr lang="en-US" sz="1600" b="0" i="0" dirty="0">
                <a:solidFill>
                  <a:srgbClr val="000000"/>
                </a:solidFill>
                <a:effectLst/>
                <a:highlight>
                  <a:srgbClr val="FFFFFF"/>
                </a:highlight>
                <a:latin typeface="+mn-lt"/>
              </a:rPr>
              <a:t> — Think about your preferences and what each plan has to offer. For example, are you interested in saving for future health care expenses tax free?</a:t>
            </a:r>
          </a:p>
          <a:p>
            <a:pPr algn="l" fontAlgn="base"/>
            <a:r>
              <a:rPr lang="en-US" sz="1600" b="1" i="0" dirty="0">
                <a:solidFill>
                  <a:srgbClr val="000000"/>
                </a:solidFill>
                <a:effectLst/>
                <a:highlight>
                  <a:srgbClr val="FFFFFF"/>
                </a:highlight>
                <a:latin typeface="+mn-lt"/>
              </a:rPr>
              <a:t>Your coverage needs</a:t>
            </a:r>
            <a:r>
              <a:rPr lang="en-US" sz="1600" b="0" i="0" dirty="0">
                <a:solidFill>
                  <a:srgbClr val="000000"/>
                </a:solidFill>
                <a:effectLst/>
                <a:highlight>
                  <a:srgbClr val="FFFFFF"/>
                </a:highlight>
                <a:latin typeface="+mn-lt"/>
              </a:rPr>
              <a:t> — Consider how much medical care you typically use each year. Do you mostly just get preventive care (like annual physicals and screenings) or do you typically find yourself in the doctor’s office quite a few times a year, seeing specialists and/or managing a condition?</a:t>
            </a:r>
          </a:p>
          <a:p>
            <a:pPr algn="l" fontAlgn="base"/>
            <a:r>
              <a:rPr lang="en-US" sz="1600" b="1" i="0" dirty="0">
                <a:solidFill>
                  <a:srgbClr val="000000"/>
                </a:solidFill>
                <a:effectLst/>
                <a:highlight>
                  <a:srgbClr val="FFFFFF"/>
                </a:highlight>
                <a:latin typeface="+mn-lt"/>
              </a:rPr>
              <a:t>Your costs and budget</a:t>
            </a:r>
            <a:r>
              <a:rPr lang="en-US" sz="1600" b="0" i="0" dirty="0">
                <a:solidFill>
                  <a:srgbClr val="000000"/>
                </a:solidFill>
                <a:effectLst/>
                <a:highlight>
                  <a:srgbClr val="FFFFFF"/>
                </a:highlight>
                <a:latin typeface="+mn-lt"/>
              </a:rPr>
              <a:t> — Don’t just focus on the employee contributions. Factor in all your costs, including what you might pay as you receive care throughout the year. Also consider how you prefer to pay (more upfront through higher employee contributions or more as you go if you need care) — and remember to think through the potential of an unexpected health care expense.</a:t>
            </a:r>
          </a:p>
          <a:p>
            <a:pPr marL="0" indent="0" algn="l" fontAlgn="base">
              <a:buNone/>
            </a:pPr>
            <a:r>
              <a:rPr lang="en-US" sz="1600" b="0" i="0" dirty="0">
                <a:solidFill>
                  <a:srgbClr val="000000"/>
                </a:solidFill>
                <a:effectLst/>
                <a:highlight>
                  <a:srgbClr val="FFFFFF"/>
                </a:highlight>
                <a:latin typeface="+mn-lt"/>
              </a:rPr>
              <a:t>If you prefer </a:t>
            </a:r>
            <a:r>
              <a:rPr lang="en-US" sz="1600" b="0" i="0" u="sng" dirty="0">
                <a:solidFill>
                  <a:schemeClr val="accent3"/>
                </a:solidFill>
                <a:effectLst/>
                <a:highlight>
                  <a:srgbClr val="FFFFFF"/>
                </a:highlight>
                <a:latin typeface="+mn-lt"/>
              </a:rPr>
              <a:t>lower contributions with higher out-of-pocket costs</a:t>
            </a:r>
            <a:r>
              <a:rPr lang="en-US" sz="1600" b="0" i="0" dirty="0">
                <a:solidFill>
                  <a:srgbClr val="000000"/>
                </a:solidFill>
                <a:effectLst/>
                <a:highlight>
                  <a:srgbClr val="FFFFFF"/>
                </a:highlight>
                <a:latin typeface="+mn-lt"/>
              </a:rPr>
              <a:t>, consider the </a:t>
            </a:r>
            <a:r>
              <a:rPr lang="en-US" sz="1600" b="1" i="0" dirty="0">
                <a:solidFill>
                  <a:schemeClr val="accent3"/>
                </a:solidFill>
                <a:effectLst/>
                <a:highlight>
                  <a:srgbClr val="FFFFFF"/>
                </a:highlight>
                <a:latin typeface="+mn-lt"/>
              </a:rPr>
              <a:t>HSA Plan (HSA 5000)</a:t>
            </a:r>
            <a:r>
              <a:rPr lang="en-US" sz="1600" b="0" i="0" dirty="0">
                <a:solidFill>
                  <a:srgbClr val="000000"/>
                </a:solidFill>
                <a:effectLst/>
                <a:highlight>
                  <a:srgbClr val="FFFFFF"/>
                </a:highlight>
                <a:latin typeface="+mn-lt"/>
              </a:rPr>
              <a:t>. </a:t>
            </a:r>
          </a:p>
          <a:p>
            <a:pPr marL="0" indent="0" algn="l" fontAlgn="base">
              <a:buNone/>
            </a:pPr>
            <a:r>
              <a:rPr lang="en-US" sz="1600" b="0" i="0" dirty="0">
                <a:solidFill>
                  <a:srgbClr val="000000"/>
                </a:solidFill>
                <a:effectLst/>
                <a:highlight>
                  <a:srgbClr val="FFFFFF"/>
                </a:highlight>
                <a:latin typeface="+mn-lt"/>
              </a:rPr>
              <a:t>If you prefer a </a:t>
            </a:r>
            <a:r>
              <a:rPr lang="en-US" sz="1600" b="0" i="0" u="sng" dirty="0">
                <a:solidFill>
                  <a:schemeClr val="accent4"/>
                </a:solidFill>
                <a:effectLst/>
                <a:highlight>
                  <a:srgbClr val="FFFFFF"/>
                </a:highlight>
                <a:latin typeface="+mn-lt"/>
              </a:rPr>
              <a:t>mid-range option for contributions and out-of-pocket costs</a:t>
            </a:r>
            <a:r>
              <a:rPr lang="en-US" sz="1600" b="0" i="0" dirty="0">
                <a:solidFill>
                  <a:srgbClr val="000000"/>
                </a:solidFill>
                <a:effectLst/>
                <a:highlight>
                  <a:srgbClr val="FFFFFF"/>
                </a:highlight>
                <a:latin typeface="+mn-lt"/>
              </a:rPr>
              <a:t>, the </a:t>
            </a:r>
            <a:r>
              <a:rPr lang="en-US" sz="1600" b="1" i="0" dirty="0">
                <a:solidFill>
                  <a:schemeClr val="accent4"/>
                </a:solidFill>
                <a:effectLst/>
                <a:highlight>
                  <a:srgbClr val="FFFFFF"/>
                </a:highlight>
                <a:latin typeface="+mn-lt"/>
              </a:rPr>
              <a:t>HSA Plus Plan (HSA 2250) </a:t>
            </a:r>
            <a:r>
              <a:rPr lang="en-US" sz="1600" b="0" i="0" dirty="0">
                <a:solidFill>
                  <a:srgbClr val="000000"/>
                </a:solidFill>
                <a:effectLst/>
                <a:highlight>
                  <a:srgbClr val="FFFFFF"/>
                </a:highlight>
                <a:latin typeface="+mn-lt"/>
              </a:rPr>
              <a:t>may be right for you. And, with the HSA Plus Plan, </a:t>
            </a:r>
            <a:r>
              <a:rPr lang="en-US" sz="1600" b="0" i="0" u="sng" dirty="0">
                <a:effectLst/>
                <a:highlight>
                  <a:srgbClr val="FFFFFF"/>
                </a:highlight>
                <a:latin typeface="+mn-lt"/>
              </a:rPr>
              <a:t>Cummins will contribute into your HSA </a:t>
            </a:r>
            <a:r>
              <a:rPr lang="en-US" sz="1600" b="0" i="0" dirty="0">
                <a:solidFill>
                  <a:srgbClr val="000000"/>
                </a:solidFill>
                <a:effectLst/>
                <a:highlight>
                  <a:srgbClr val="FFFFFF"/>
                </a:highlight>
                <a:latin typeface="+mn-lt"/>
              </a:rPr>
              <a:t>to help boost your savings. </a:t>
            </a:r>
          </a:p>
          <a:p>
            <a:pPr marL="0" indent="0" algn="l" fontAlgn="base">
              <a:buNone/>
            </a:pPr>
            <a:r>
              <a:rPr lang="en-US" sz="1600" b="0" i="0" dirty="0">
                <a:solidFill>
                  <a:srgbClr val="000000"/>
                </a:solidFill>
                <a:effectLst/>
                <a:highlight>
                  <a:srgbClr val="FFFFFF"/>
                </a:highlight>
                <a:latin typeface="+mn-lt"/>
              </a:rPr>
              <a:t>If you’d rather pay </a:t>
            </a:r>
            <a:r>
              <a:rPr lang="en-US" sz="1600" b="0" i="0" u="sng" dirty="0">
                <a:solidFill>
                  <a:schemeClr val="accent2"/>
                </a:solidFill>
                <a:effectLst/>
                <a:highlight>
                  <a:srgbClr val="FFFFFF"/>
                </a:highlight>
                <a:latin typeface="+mn-lt"/>
              </a:rPr>
              <a:t>higher employee contributions and lower out-of-pocket costs </a:t>
            </a:r>
            <a:r>
              <a:rPr lang="en-US" sz="1600" b="0" i="0" dirty="0">
                <a:solidFill>
                  <a:srgbClr val="000000"/>
                </a:solidFill>
                <a:effectLst/>
                <a:highlight>
                  <a:srgbClr val="FFFFFF"/>
                </a:highlight>
                <a:latin typeface="+mn-lt"/>
              </a:rPr>
              <a:t>at time of service, look into the </a:t>
            </a:r>
            <a:r>
              <a:rPr lang="en-US" sz="1600" b="1" i="0" dirty="0">
                <a:solidFill>
                  <a:schemeClr val="accent2"/>
                </a:solidFill>
                <a:effectLst/>
                <a:highlight>
                  <a:srgbClr val="FFFFFF"/>
                </a:highlight>
                <a:latin typeface="+mn-lt"/>
              </a:rPr>
              <a:t>PPO Plan </a:t>
            </a:r>
            <a:r>
              <a:rPr lang="en-US" sz="1600" b="0" i="0" dirty="0">
                <a:solidFill>
                  <a:srgbClr val="000000"/>
                </a:solidFill>
                <a:effectLst/>
                <a:highlight>
                  <a:srgbClr val="FFFFFF"/>
                </a:highlight>
                <a:latin typeface="+mn-lt"/>
              </a:rPr>
              <a:t>to see if it’s the best fit for you.</a:t>
            </a:r>
          </a:p>
          <a:p>
            <a:pPr marL="0" indent="0">
              <a:buNone/>
            </a:pPr>
            <a:endParaRPr lang="en-US" dirty="0">
              <a:latin typeface="+mj-lt"/>
            </a:endParaRPr>
          </a:p>
        </p:txBody>
      </p:sp>
      <p:sp>
        <p:nvSpPr>
          <p:cNvPr id="4" name="TextBox 3">
            <a:extLst>
              <a:ext uri="{FF2B5EF4-FFF2-40B4-BE49-F238E27FC236}">
                <a16:creationId xmlns:a16="http://schemas.microsoft.com/office/drawing/2014/main" id="{6AC05C84-D7B2-A1B1-8615-35F8C1EBD055}"/>
              </a:ext>
            </a:extLst>
          </p:cNvPr>
          <p:cNvSpPr txBox="1"/>
          <p:nvPr/>
        </p:nvSpPr>
        <p:spPr>
          <a:xfrm>
            <a:off x="609599" y="5911642"/>
            <a:ext cx="9597082" cy="738664"/>
          </a:xfrm>
          <a:prstGeom prst="rect">
            <a:avLst/>
          </a:prstGeom>
          <a:solidFill>
            <a:schemeClr val="accent4">
              <a:lumMod val="60000"/>
              <a:lumOff val="40000"/>
            </a:schemeClr>
          </a:solidFill>
          <a:ln w="31750">
            <a:solidFill>
              <a:schemeClr val="accent2"/>
            </a:solidFill>
          </a:ln>
        </p:spPr>
        <p:txBody>
          <a:bodyPr wrap="square" rtlCol="0" anchor="ctr" anchorCtr="1">
            <a:spAutoFit/>
          </a:bodyPr>
          <a:lstStyle/>
          <a:p>
            <a:pPr algn="ctr"/>
            <a:r>
              <a:rPr lang="en-US" sz="1400" b="1" i="1" dirty="0">
                <a:solidFill>
                  <a:schemeClr val="accent2"/>
                </a:solidFill>
                <a:effectLst>
                  <a:outerShdw dir="5400000" algn="ctr" rotWithShape="0">
                    <a:schemeClr val="bg1"/>
                  </a:outerShdw>
                </a:effectLst>
                <a:highlight>
                  <a:srgbClr val="FFFFFF"/>
                </a:highlight>
                <a:latin typeface="+mn-lt"/>
              </a:rPr>
              <a:t>If you’re not sure which plan to choose, check out the online decision support tool available during enrollment. This year’s enhanced plan uses your data to give you personalized recommendations and insights into what health plan could best fit your needs.</a:t>
            </a:r>
          </a:p>
        </p:txBody>
      </p:sp>
    </p:spTree>
    <p:extLst>
      <p:ext uri="{BB962C8B-B14F-4D97-AF65-F5344CB8AC3E}">
        <p14:creationId xmlns:p14="http://schemas.microsoft.com/office/powerpoint/2010/main" val="176709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What’s New for 2025</a:t>
            </a:r>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247776"/>
            <a:ext cx="10972801" cy="5079999"/>
          </a:xfrm>
        </p:spPr>
        <p:txBody>
          <a:bodyPr>
            <a:normAutofit fontScale="92500"/>
          </a:bodyPr>
          <a:lstStyle/>
          <a:p>
            <a:pPr algn="l" rtl="0" fontAlgn="base"/>
            <a:r>
              <a:rPr lang="en-US" sz="1800" b="1" i="0" u="sng" dirty="0">
                <a:solidFill>
                  <a:srgbClr val="000000"/>
                </a:solidFill>
                <a:effectLst/>
                <a:highlight>
                  <a:srgbClr val="FFFFFF"/>
                </a:highlight>
                <a:latin typeface="Arial" panose="020B0604020202020204" pitchFamily="34" charset="0"/>
              </a:rPr>
              <a:t>Updated Medical Plan Choices and Medical Premium Contribution Based on Pay</a:t>
            </a:r>
          </a:p>
          <a:p>
            <a:pPr algn="l" rtl="0" fontAlgn="base"/>
            <a:r>
              <a:rPr lang="en-US" sz="1600" i="0" dirty="0">
                <a:solidFill>
                  <a:srgbClr val="000000"/>
                </a:solidFill>
                <a:effectLst/>
                <a:highlight>
                  <a:srgbClr val="FFFFFF"/>
                </a:highlight>
                <a:latin typeface="Arial" panose="020B0604020202020204" pitchFamily="34" charset="0"/>
              </a:rPr>
              <a:t>2025 brings an updated lineup of medical plans. You’ll continue to have three plans to consider: The PPO Plan, HSA Plan and HSA Plus Plan.</a:t>
            </a:r>
          </a:p>
          <a:p>
            <a:pPr algn="l" rtl="0" fontAlgn="base"/>
            <a:r>
              <a:rPr lang="en-US" sz="1600" i="0" dirty="0">
                <a:solidFill>
                  <a:srgbClr val="000000"/>
                </a:solidFill>
                <a:effectLst/>
                <a:highlight>
                  <a:srgbClr val="FFFFFF"/>
                </a:highlight>
                <a:latin typeface="Arial" panose="020B0604020202020204" pitchFamily="34" charset="0"/>
              </a:rPr>
              <a:t>With two redesigned Health Savings Account (HSA) Plans, the HSA Plan and HSA Plus Plan, there is now a larger range between plan deductibles (the amount you pay before coverage kicks in) and the limits on your out-of-pocket maximums will no longer vary based on your annual pay.</a:t>
            </a:r>
          </a:p>
          <a:p>
            <a:pPr algn="l" rtl="0" fontAlgn="base"/>
            <a:r>
              <a:rPr lang="en-US" sz="1600" b="1" i="0" dirty="0">
                <a:solidFill>
                  <a:srgbClr val="FF0000"/>
                </a:solidFill>
                <a:effectLst/>
                <a:highlight>
                  <a:srgbClr val="FFFFFF"/>
                </a:highlight>
                <a:latin typeface="Arial" panose="020B0604020202020204" pitchFamily="34" charset="0"/>
              </a:rPr>
              <a:t>The HSA Plus Plan is the only option that includes a Cummins contribution to your HSA to help boost your savings.</a:t>
            </a:r>
            <a:endParaRPr lang="en-US" sz="1600" b="1" dirty="0">
              <a:solidFill>
                <a:srgbClr val="FF0000"/>
              </a:solidFill>
              <a:latin typeface="+mn-lt"/>
              <a:cs typeface="Times New Roman" panose="02020603050405020304" pitchFamily="18" charset="0"/>
            </a:endParaRPr>
          </a:p>
          <a:p>
            <a:br>
              <a:rPr lang="en-US" dirty="0"/>
            </a:br>
            <a:r>
              <a:rPr lang="en-US" b="1" i="0" dirty="0">
                <a:solidFill>
                  <a:srgbClr val="000000"/>
                </a:solidFill>
                <a:effectLst/>
                <a:highlight>
                  <a:srgbClr val="FFFFFF"/>
                </a:highlight>
                <a:latin typeface="+mn-lt"/>
              </a:rPr>
              <a:t>Medical employee contributions based on annual pay</a:t>
            </a:r>
          </a:p>
          <a:p>
            <a:pPr algn="l" fontAlgn="base"/>
            <a:r>
              <a:rPr lang="en-US" sz="1700" b="0" i="0" dirty="0">
                <a:solidFill>
                  <a:srgbClr val="000000"/>
                </a:solidFill>
                <a:effectLst/>
                <a:highlight>
                  <a:srgbClr val="FFFFFF"/>
                </a:highlight>
                <a:latin typeface="+mn-lt"/>
              </a:rPr>
              <a:t>Your 2025 employee contributions will depend on your annual pay. This makes what you pay for medical more in line with your income. It is a more equitable and fair approach because it considers the different financial circumstances faced by employees at various pay levels.</a:t>
            </a:r>
          </a:p>
          <a:p>
            <a:pPr algn="l" fontAlgn="base"/>
            <a:r>
              <a:rPr lang="en-US" sz="1700" b="1" i="0" dirty="0">
                <a:solidFill>
                  <a:srgbClr val="000000"/>
                </a:solidFill>
                <a:effectLst/>
                <a:highlight>
                  <a:srgbClr val="FFFFFF"/>
                </a:highlight>
                <a:latin typeface="+mj-lt"/>
              </a:rPr>
              <a:t>What this means for you</a:t>
            </a:r>
            <a:endParaRPr lang="en-US" sz="1700" b="0" i="0" dirty="0">
              <a:solidFill>
                <a:srgbClr val="000000"/>
              </a:solidFill>
              <a:effectLst/>
              <a:highlight>
                <a:srgbClr val="FFFFFF"/>
              </a:highlight>
              <a:latin typeface="+mj-lt"/>
            </a:endParaRPr>
          </a:p>
          <a:p>
            <a:pPr algn="l" fontAlgn="base"/>
            <a:r>
              <a:rPr lang="en-US" sz="1700" b="0" i="0" dirty="0">
                <a:solidFill>
                  <a:srgbClr val="000000"/>
                </a:solidFill>
                <a:effectLst/>
                <a:highlight>
                  <a:srgbClr val="FFFFFF"/>
                </a:highlight>
                <a:latin typeface="+mj-lt"/>
              </a:rPr>
              <a:t>Your specific employee contributions will depend on your pay (if you make less, you’ll pay less), the plan you choose and who you cover. With the redesigned medical plans providing more flexibility to choose what best fits your budget, many could see a decrease compared to what they pay today depending on their coverage choices.</a:t>
            </a:r>
            <a:r>
              <a:rPr lang="en-US" sz="1700" b="1" i="0" dirty="0">
                <a:solidFill>
                  <a:srgbClr val="000000"/>
                </a:solidFill>
                <a:effectLst/>
                <a:highlight>
                  <a:srgbClr val="FFFFFF"/>
                </a:highlight>
                <a:latin typeface="+mj-lt"/>
              </a:rPr>
              <a:t> </a:t>
            </a:r>
            <a:endParaRPr lang="en-US" sz="1700" b="0" i="0" dirty="0">
              <a:solidFill>
                <a:srgbClr val="000000"/>
              </a:solidFill>
              <a:effectLst/>
              <a:highlight>
                <a:srgbClr val="FFFFFF"/>
              </a:highlight>
              <a:latin typeface="+mj-lt"/>
            </a:endParaRPr>
          </a:p>
          <a:p>
            <a:endParaRPr lang="en-US" dirty="0"/>
          </a:p>
        </p:txBody>
      </p:sp>
    </p:spTree>
    <p:extLst>
      <p:ext uri="{BB962C8B-B14F-4D97-AF65-F5344CB8AC3E}">
        <p14:creationId xmlns:p14="http://schemas.microsoft.com/office/powerpoint/2010/main" val="33202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What’s New for 2025</a:t>
            </a:r>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143001"/>
            <a:ext cx="10972801" cy="4667249"/>
          </a:xfrm>
        </p:spPr>
        <p:txBody>
          <a:bodyPr>
            <a:normAutofit/>
          </a:bodyPr>
          <a:lstStyle/>
          <a:p>
            <a:pPr algn="l" rtl="0" fontAlgn="base"/>
            <a:r>
              <a:rPr lang="en-US" sz="1600" b="1" i="0" u="sng" dirty="0">
                <a:solidFill>
                  <a:srgbClr val="000000"/>
                </a:solidFill>
                <a:effectLst/>
                <a:highlight>
                  <a:srgbClr val="FFFFFF"/>
                </a:highlight>
                <a:latin typeface="Arial" panose="020B0604020202020204" pitchFamily="34" charset="0"/>
              </a:rPr>
              <a:t>NEW Limited Purpose Health Care FSA</a:t>
            </a:r>
          </a:p>
          <a:p>
            <a:pPr algn="l" fontAlgn="base"/>
            <a:r>
              <a:rPr lang="en-US" sz="1400" b="0" i="0" dirty="0">
                <a:solidFill>
                  <a:srgbClr val="000000"/>
                </a:solidFill>
                <a:effectLst/>
                <a:highlight>
                  <a:srgbClr val="FFFFFF"/>
                </a:highlight>
                <a:latin typeface="+mn-lt"/>
              </a:rPr>
              <a:t>This year, Cummins is offering the new Limited Purpose Health Care FSA that’s available if you enroll in the HSA Plan or HSA Plus Plan medical coverage.</a:t>
            </a:r>
          </a:p>
          <a:p>
            <a:pPr algn="l" fontAlgn="base"/>
            <a:r>
              <a:rPr lang="en-US" sz="1400" b="1" i="0" dirty="0">
                <a:solidFill>
                  <a:srgbClr val="000000"/>
                </a:solidFill>
                <a:effectLst/>
                <a:highlight>
                  <a:srgbClr val="FFFFFF"/>
                </a:highlight>
                <a:latin typeface="+mn-lt"/>
              </a:rPr>
              <a:t>Meet your tax-savings match: HSA and Limited Purpose Health Care FSA</a:t>
            </a:r>
            <a:endParaRPr lang="en-US" sz="1400" b="0" i="0" dirty="0">
              <a:solidFill>
                <a:srgbClr val="000000"/>
              </a:solidFill>
              <a:effectLst/>
              <a:highlight>
                <a:srgbClr val="FFFFFF"/>
              </a:highlight>
              <a:latin typeface="+mn-lt"/>
            </a:endParaRPr>
          </a:p>
          <a:p>
            <a:pPr algn="l" fontAlgn="base"/>
            <a:r>
              <a:rPr lang="en-US" sz="1400" b="0" i="0" dirty="0">
                <a:solidFill>
                  <a:srgbClr val="000000"/>
                </a:solidFill>
                <a:effectLst/>
                <a:highlight>
                  <a:srgbClr val="FFFFFF"/>
                </a:highlight>
                <a:latin typeface="+mn-lt"/>
              </a:rPr>
              <a:t>Pairing your HSA with contributions to the Limited Purpose Health Care FSA is another way to make the most of your money and maximize your tax-free savings. Quick tips to keep in mind:</a:t>
            </a:r>
          </a:p>
          <a:p>
            <a:pPr algn="l" fontAlgn="base">
              <a:buFont typeface="Arial" panose="020B0604020202020204" pitchFamily="34" charset="0"/>
              <a:buChar char="•"/>
            </a:pPr>
            <a:r>
              <a:rPr lang="en-US" sz="1400" b="0" i="0" dirty="0">
                <a:solidFill>
                  <a:srgbClr val="000000"/>
                </a:solidFill>
                <a:effectLst/>
                <a:highlight>
                  <a:srgbClr val="FFFFFF"/>
                </a:highlight>
                <a:latin typeface="+mn-lt"/>
              </a:rPr>
              <a:t>Use the Limited Purpose Health Care FSA to pay tax-free for eligible dental and vision expenses.</a:t>
            </a:r>
          </a:p>
          <a:p>
            <a:pPr marL="742950" lvl="1" indent="-285750" algn="l" fontAlgn="base">
              <a:buFont typeface="Arial" panose="020B0604020202020204" pitchFamily="34" charset="0"/>
              <a:buChar char="•"/>
            </a:pPr>
            <a:r>
              <a:rPr lang="en-US" sz="1400" b="0" i="0" dirty="0">
                <a:solidFill>
                  <a:srgbClr val="000000"/>
                </a:solidFill>
                <a:effectLst/>
                <a:highlight>
                  <a:srgbClr val="FFFFFF"/>
                </a:highlight>
                <a:latin typeface="+mn-lt"/>
              </a:rPr>
              <a:t>Estimate your expected expenses for 2025 when you enroll. </a:t>
            </a:r>
          </a:p>
          <a:p>
            <a:pPr marL="742950" lvl="1" indent="-285750" algn="l" fontAlgn="base">
              <a:buFont typeface="Arial" panose="020B0604020202020204" pitchFamily="34" charset="0"/>
              <a:buChar char="•"/>
            </a:pPr>
            <a:r>
              <a:rPr lang="en-US" sz="1400" b="0" i="0" dirty="0">
                <a:solidFill>
                  <a:srgbClr val="000000"/>
                </a:solidFill>
                <a:effectLst/>
                <a:highlight>
                  <a:srgbClr val="FFFFFF"/>
                </a:highlight>
                <a:latin typeface="+mn-lt"/>
              </a:rPr>
              <a:t>Plan carefully as this account has a “use it or lose it” rule. You will forfeit any unused funds at the end of the plan year. </a:t>
            </a:r>
          </a:p>
          <a:p>
            <a:pPr marL="742950" lvl="1" indent="-285750" algn="l" fontAlgn="base">
              <a:buFont typeface="Arial" panose="020B0604020202020204" pitchFamily="34" charset="0"/>
              <a:buChar char="•"/>
            </a:pPr>
            <a:r>
              <a:rPr lang="en-US" sz="1400" b="0" i="0" dirty="0">
                <a:solidFill>
                  <a:srgbClr val="000000"/>
                </a:solidFill>
                <a:effectLst/>
                <a:highlight>
                  <a:srgbClr val="FFFFFF"/>
                </a:highlight>
                <a:latin typeface="+mn-lt"/>
              </a:rPr>
              <a:t>Your contributions don’t count towards HSA contribution limits for the year. </a:t>
            </a:r>
          </a:p>
          <a:p>
            <a:pPr algn="l" fontAlgn="base">
              <a:buFont typeface="Arial" panose="020B0604020202020204" pitchFamily="34" charset="0"/>
              <a:buChar char="•"/>
            </a:pPr>
            <a:r>
              <a:rPr lang="en-US" sz="1400" b="0" i="0" dirty="0">
                <a:solidFill>
                  <a:srgbClr val="000000"/>
                </a:solidFill>
                <a:effectLst/>
                <a:highlight>
                  <a:srgbClr val="FFFFFF"/>
                </a:highlight>
                <a:latin typeface="+mn-lt"/>
              </a:rPr>
              <a:t>Focus your HSA on other health care needs now and in the future.</a:t>
            </a:r>
          </a:p>
          <a:p>
            <a:pPr marL="742950" lvl="1" indent="-285750" algn="l" fontAlgn="base">
              <a:buFont typeface="Arial" panose="020B0604020202020204" pitchFamily="34" charset="0"/>
              <a:buChar char="•"/>
            </a:pPr>
            <a:r>
              <a:rPr lang="en-US" sz="1400" b="0" i="0" dirty="0">
                <a:solidFill>
                  <a:srgbClr val="000000"/>
                </a:solidFill>
                <a:effectLst/>
                <a:highlight>
                  <a:srgbClr val="FFFFFF"/>
                </a:highlight>
                <a:latin typeface="+mn-lt"/>
              </a:rPr>
              <a:t>Keep more of your money in your HSA where it can grow tax-free for future health expenses by using the Limited Purpose Health Care FSA to cover more immediate dental and vision expenses.</a:t>
            </a: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CCD76720-CD03-AB8C-54C0-912AF929908E}"/>
              </a:ext>
            </a:extLst>
          </p:cNvPr>
          <p:cNvPicPr>
            <a:picLocks noChangeAspect="1"/>
          </p:cNvPicPr>
          <p:nvPr/>
        </p:nvPicPr>
        <p:blipFill>
          <a:blip r:embed="rId2"/>
          <a:stretch>
            <a:fillRect/>
          </a:stretch>
        </p:blipFill>
        <p:spPr>
          <a:xfrm>
            <a:off x="609599" y="4987636"/>
            <a:ext cx="6867526" cy="1856324"/>
          </a:xfrm>
          <a:prstGeom prst="rect">
            <a:avLst/>
          </a:prstGeom>
        </p:spPr>
      </p:pic>
    </p:spTree>
    <p:extLst>
      <p:ext uri="{BB962C8B-B14F-4D97-AF65-F5344CB8AC3E}">
        <p14:creationId xmlns:p14="http://schemas.microsoft.com/office/powerpoint/2010/main" val="414801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What’s New for 2025 </a:t>
            </a:r>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247776"/>
            <a:ext cx="10972801" cy="5245098"/>
          </a:xfrm>
        </p:spPr>
        <p:txBody>
          <a:bodyPr>
            <a:normAutofit fontScale="85000" lnSpcReduction="10000"/>
          </a:bodyPr>
          <a:lstStyle/>
          <a:p>
            <a:pPr algn="l" rtl="0" fontAlgn="base"/>
            <a:r>
              <a:rPr lang="en-US" b="1" i="0" u="sng" dirty="0">
                <a:solidFill>
                  <a:srgbClr val="000000"/>
                </a:solidFill>
                <a:effectLst/>
                <a:highlight>
                  <a:srgbClr val="FFFFFF"/>
                </a:highlight>
                <a:latin typeface="Arial" panose="020B0604020202020204" pitchFamily="34" charset="0"/>
              </a:rPr>
              <a:t>More tax savings with increased HSA contribution limits</a:t>
            </a:r>
          </a:p>
          <a:p>
            <a:pPr algn="l" fontAlgn="base"/>
            <a:r>
              <a:rPr lang="en-US" sz="1700" b="0" i="0" dirty="0">
                <a:solidFill>
                  <a:srgbClr val="000000"/>
                </a:solidFill>
                <a:effectLst/>
                <a:highlight>
                  <a:srgbClr val="FFFFFF"/>
                </a:highlight>
                <a:latin typeface="+mn-lt"/>
              </a:rPr>
              <a:t>For 2025, you’ll be able to contribute more to your HSA if you enroll in the HSA or HSA Plus Plan and meet all eligibility requirements. IRS limits will increase to:</a:t>
            </a:r>
            <a:br>
              <a:rPr lang="en-US" sz="1700" b="0" i="0" dirty="0">
                <a:solidFill>
                  <a:srgbClr val="000000"/>
                </a:solidFill>
                <a:effectLst/>
                <a:highlight>
                  <a:srgbClr val="FFFFFF"/>
                </a:highlight>
                <a:latin typeface="+mn-lt"/>
              </a:rPr>
            </a:br>
            <a:endParaRPr lang="en-US" sz="1700" b="0" i="0" dirty="0">
              <a:solidFill>
                <a:srgbClr val="000000"/>
              </a:solidFill>
              <a:effectLst/>
              <a:highlight>
                <a:srgbClr val="FFFFFF"/>
              </a:highlight>
              <a:latin typeface="+mn-lt"/>
            </a:endParaRPr>
          </a:p>
          <a:p>
            <a:pPr lvl="1" fontAlgn="base">
              <a:buFont typeface="Arial" panose="020B0604020202020204" pitchFamily="34" charset="0"/>
              <a:buChar char="•"/>
            </a:pPr>
            <a:r>
              <a:rPr lang="en-US" sz="1700" b="0" i="0" dirty="0">
                <a:solidFill>
                  <a:srgbClr val="000000"/>
                </a:solidFill>
                <a:effectLst/>
                <a:highlight>
                  <a:srgbClr val="FFFFFF"/>
                </a:highlight>
                <a:latin typeface="+mn-lt"/>
              </a:rPr>
              <a:t>$4,300 if you enroll in individual coverage</a:t>
            </a:r>
          </a:p>
          <a:p>
            <a:pPr lvl="1" fontAlgn="base">
              <a:buFont typeface="Arial" panose="020B0604020202020204" pitchFamily="34" charset="0"/>
              <a:buChar char="•"/>
            </a:pPr>
            <a:r>
              <a:rPr lang="en-US" sz="1700" b="0" i="0" dirty="0">
                <a:solidFill>
                  <a:srgbClr val="000000"/>
                </a:solidFill>
                <a:effectLst/>
                <a:highlight>
                  <a:srgbClr val="FFFFFF"/>
                </a:highlight>
                <a:latin typeface="+mn-lt"/>
              </a:rPr>
              <a:t>$8,550 if you enroll in family coverage</a:t>
            </a:r>
          </a:p>
          <a:p>
            <a:pPr algn="l" fontAlgn="base"/>
            <a:r>
              <a:rPr lang="en-US" sz="1700" b="0" i="0" dirty="0">
                <a:solidFill>
                  <a:srgbClr val="000000"/>
                </a:solidFill>
                <a:effectLst/>
                <a:highlight>
                  <a:srgbClr val="FFFFFF"/>
                </a:highlight>
                <a:latin typeface="+mn-lt"/>
              </a:rPr>
              <a:t>Plus, you can contribute an additional $1,000 “catch-up” contribution if you’ll be age 55 or older in 2025.</a:t>
            </a:r>
            <a:br>
              <a:rPr lang="en-US" sz="1700" b="0" i="0" dirty="0">
                <a:solidFill>
                  <a:srgbClr val="000000"/>
                </a:solidFill>
                <a:effectLst/>
                <a:highlight>
                  <a:srgbClr val="FFFFFF"/>
                </a:highlight>
                <a:latin typeface="+mn-lt"/>
              </a:rPr>
            </a:br>
            <a:endParaRPr lang="en-US" sz="1700" b="0" i="0" dirty="0">
              <a:solidFill>
                <a:srgbClr val="000000"/>
              </a:solidFill>
              <a:effectLst/>
              <a:highlight>
                <a:srgbClr val="FFFFFF"/>
              </a:highlight>
              <a:latin typeface="+mn-lt"/>
            </a:endParaRPr>
          </a:p>
          <a:p>
            <a:pPr algn="l" rtl="0" fontAlgn="base"/>
            <a:r>
              <a:rPr lang="en-US" b="1" i="0" dirty="0">
                <a:solidFill>
                  <a:srgbClr val="000000"/>
                </a:solidFill>
                <a:effectLst/>
                <a:highlight>
                  <a:srgbClr val="FFFFFF"/>
                </a:highlight>
                <a:latin typeface="Arial" panose="020B0604020202020204" pitchFamily="34" charset="0"/>
              </a:rPr>
              <a:t>How the HSA and medical coverage make a great pair</a:t>
            </a:r>
            <a:br>
              <a:rPr lang="en-US" b="1" i="0" dirty="0">
                <a:solidFill>
                  <a:srgbClr val="000000"/>
                </a:solidFill>
                <a:effectLst/>
                <a:highlight>
                  <a:srgbClr val="FFFFFF"/>
                </a:highlight>
                <a:latin typeface="Arial" panose="020B0604020202020204" pitchFamily="34" charset="0"/>
              </a:rPr>
            </a:br>
            <a:endParaRPr lang="en-US" b="1" i="0" dirty="0">
              <a:solidFill>
                <a:srgbClr val="000000"/>
              </a:solidFill>
              <a:effectLst/>
              <a:highlight>
                <a:srgbClr val="FFFFFF"/>
              </a:highlight>
              <a:latin typeface="Arial" panose="020B0604020202020204" pitchFamily="34" charset="0"/>
            </a:endParaRPr>
          </a:p>
          <a:p>
            <a:pPr marL="800100" lvl="1" indent="-342900" fontAlgn="base">
              <a:buFont typeface="+mj-lt"/>
              <a:buAutoNum type="arabicPeriod"/>
            </a:pPr>
            <a:r>
              <a:rPr lang="en-US" sz="1700" b="1" i="0" dirty="0">
                <a:solidFill>
                  <a:srgbClr val="000000"/>
                </a:solidFill>
                <a:effectLst/>
                <a:highlight>
                  <a:srgbClr val="FFFFFF"/>
                </a:highlight>
                <a:latin typeface="+mn-lt"/>
              </a:rPr>
              <a:t>Essential coverage with tax savings. </a:t>
            </a:r>
            <a:r>
              <a:rPr lang="en-US" sz="1700" b="0" i="0" dirty="0">
                <a:solidFill>
                  <a:srgbClr val="000000"/>
                </a:solidFill>
                <a:effectLst/>
                <a:highlight>
                  <a:srgbClr val="FFFFFF"/>
                </a:highlight>
                <a:latin typeface="+mn-lt"/>
              </a:rPr>
              <a:t>Your Cummins medical plan works hand in hand with an HSA to provide coverage for the care you need and opportunities to save on taxes. An HSA can be funded by you and/or Cummins, depending on your medical plan enrollment, and you can save and spend your money without ever paying a dime in taxes (as long as you use your dollars for qualified expenses).</a:t>
            </a:r>
          </a:p>
          <a:p>
            <a:pPr marL="800100" lvl="1" indent="-342900" fontAlgn="base">
              <a:buFont typeface="+mj-lt"/>
              <a:buAutoNum type="arabicPeriod"/>
            </a:pPr>
            <a:r>
              <a:rPr lang="en-US" sz="1700" b="1" i="0" dirty="0">
                <a:solidFill>
                  <a:srgbClr val="000000"/>
                </a:solidFill>
                <a:effectLst/>
                <a:highlight>
                  <a:srgbClr val="FFFFFF"/>
                </a:highlight>
                <a:latin typeface="+mn-lt"/>
              </a:rPr>
              <a:t>Makes you money</a:t>
            </a:r>
            <a:r>
              <a:rPr lang="en-US" sz="1700" b="0" i="0" dirty="0">
                <a:solidFill>
                  <a:srgbClr val="000000"/>
                </a:solidFill>
                <a:effectLst/>
                <a:highlight>
                  <a:srgbClr val="FFFFFF"/>
                </a:highlight>
                <a:latin typeface="+mn-lt"/>
              </a:rPr>
              <a:t>. Put your money to work for you in your HSA with the potential to earn tax-free interest and investment returns. It’s a great way to grow your dollars to help cover your qualified health care expenses.</a:t>
            </a:r>
          </a:p>
          <a:p>
            <a:pPr marL="800100" lvl="1" indent="-342900" fontAlgn="base">
              <a:buFont typeface="+mj-lt"/>
              <a:buAutoNum type="arabicPeriod"/>
            </a:pPr>
            <a:r>
              <a:rPr lang="en-US" sz="1700" b="1" i="0" dirty="0">
                <a:solidFill>
                  <a:srgbClr val="000000"/>
                </a:solidFill>
                <a:effectLst/>
                <a:highlight>
                  <a:srgbClr val="FFFFFF"/>
                </a:highlight>
                <a:latin typeface="+mn-lt"/>
              </a:rPr>
              <a:t>Builds over time</a:t>
            </a:r>
            <a:r>
              <a:rPr lang="en-US" sz="1700" b="0" i="0" dirty="0">
                <a:solidFill>
                  <a:srgbClr val="000000"/>
                </a:solidFill>
                <a:effectLst/>
                <a:highlight>
                  <a:srgbClr val="FFFFFF"/>
                </a:highlight>
                <a:latin typeface="+mn-lt"/>
              </a:rPr>
              <a:t>. Your HSA money rolls over from year to year, building up over time to use for your future health care needs. It’s your account and yours to keep after you retire or if you leave Cummins.</a:t>
            </a:r>
          </a:p>
          <a:p>
            <a:pPr fontAlgn="base"/>
            <a:r>
              <a:rPr lang="en-US" sz="1700" b="0" i="0" dirty="0">
                <a:solidFill>
                  <a:srgbClr val="000000"/>
                </a:solidFill>
                <a:effectLst/>
                <a:highlight>
                  <a:srgbClr val="FFFFFF"/>
                </a:highlight>
                <a:latin typeface="+mn-lt"/>
              </a:rPr>
              <a:t>Remember, the HSA is available only if you enroll in one of the qualified medical plans — the HSA Plan or HSA Plus Plan.</a:t>
            </a:r>
          </a:p>
          <a:p>
            <a:pPr algn="l" rtl="0" fontAlgn="base"/>
            <a:r>
              <a:rPr lang="en-US" sz="1700" b="1" i="0" dirty="0">
                <a:solidFill>
                  <a:srgbClr val="FF0000"/>
                </a:solidFill>
                <a:effectLst/>
                <a:highlight>
                  <a:srgbClr val="FFFFFF"/>
                </a:highlight>
                <a:latin typeface="+mn-lt"/>
              </a:rPr>
              <a:t>Please see Compare Savings Account Document to see what works best for you, HSA, Limited FSA, or Health Care FSA!!</a:t>
            </a:r>
            <a:endParaRPr lang="en-US" sz="1700" b="0" i="0" dirty="0">
              <a:solidFill>
                <a:srgbClr val="FF0000"/>
              </a:solidFill>
              <a:effectLst/>
              <a:highlight>
                <a:srgbClr val="FFFFFF"/>
              </a:highlight>
              <a:latin typeface="+mn-lt"/>
            </a:endParaRPr>
          </a:p>
          <a:p>
            <a:pPr algn="l" rtl="0" fontAlgn="base"/>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0772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146-C69E-2128-C0D8-0DD647CD20F5}"/>
              </a:ext>
            </a:extLst>
          </p:cNvPr>
          <p:cNvSpPr>
            <a:spLocks noGrp="1"/>
          </p:cNvSpPr>
          <p:nvPr>
            <p:ph type="title"/>
          </p:nvPr>
        </p:nvSpPr>
        <p:spPr>
          <a:xfrm>
            <a:off x="609600" y="365126"/>
            <a:ext cx="10744200" cy="882650"/>
          </a:xfrm>
        </p:spPr>
        <p:txBody>
          <a:bodyPr>
            <a:normAutofit/>
          </a:bodyPr>
          <a:lstStyle/>
          <a:p>
            <a:pPr>
              <a:lnSpc>
                <a:spcPct val="100000"/>
              </a:lnSpc>
            </a:pPr>
            <a:r>
              <a:rPr lang="en-US" dirty="0"/>
              <a:t>What’s New for 2025 - Continued</a:t>
            </a:r>
          </a:p>
        </p:txBody>
      </p:sp>
      <p:sp>
        <p:nvSpPr>
          <p:cNvPr id="3" name="Text Placeholder 2">
            <a:extLst>
              <a:ext uri="{FF2B5EF4-FFF2-40B4-BE49-F238E27FC236}">
                <a16:creationId xmlns:a16="http://schemas.microsoft.com/office/drawing/2014/main" id="{8D2E2D91-23A9-6295-7D9A-45CCAA99917B}"/>
              </a:ext>
            </a:extLst>
          </p:cNvPr>
          <p:cNvSpPr>
            <a:spLocks noGrp="1"/>
          </p:cNvSpPr>
          <p:nvPr>
            <p:ph type="body" sz="quarter" idx="11"/>
          </p:nvPr>
        </p:nvSpPr>
        <p:spPr>
          <a:xfrm>
            <a:off x="609600" y="1247776"/>
            <a:ext cx="10972801" cy="5079999"/>
          </a:xfrm>
        </p:spPr>
        <p:txBody>
          <a:bodyPr>
            <a:normAutofit/>
          </a:bodyPr>
          <a:lstStyle/>
          <a:p>
            <a:pPr algn="l" rtl="0" fontAlgn="base"/>
            <a:r>
              <a:rPr lang="en-US" sz="1800" b="1" i="0" dirty="0">
                <a:solidFill>
                  <a:srgbClr val="000000"/>
                </a:solidFill>
                <a:effectLst/>
                <a:highlight>
                  <a:srgbClr val="FFFFFF"/>
                </a:highlight>
                <a:latin typeface="Arial" panose="020B0604020202020204" pitchFamily="34" charset="0"/>
                <a:hlinkClick r:id="rId2"/>
              </a:rPr>
              <a:t>Enhanced Diabetes Management Program</a:t>
            </a:r>
            <a:r>
              <a:rPr lang="en-US" sz="1800" b="0" i="0" dirty="0">
                <a:solidFill>
                  <a:srgbClr val="000000"/>
                </a:solidFill>
                <a:effectLst/>
                <a:highlight>
                  <a:srgbClr val="FFFFFF"/>
                </a:highlight>
                <a:latin typeface="Arial" panose="020B0604020202020204" pitchFamily="34" charset="0"/>
                <a:hlinkClick r:id="rId2"/>
              </a:rPr>
              <a:t> </a:t>
            </a:r>
            <a:endParaRPr lang="en-US" sz="1800" b="0" i="0" dirty="0">
              <a:solidFill>
                <a:srgbClr val="000000"/>
              </a:solidFill>
              <a:effectLst/>
              <a:highlight>
                <a:srgbClr val="FFFFFF"/>
              </a:highligh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Access to information, skills and resources to help manage Prediabetes, Type 1 and Type 2. </a:t>
            </a:r>
          </a:p>
          <a:p>
            <a:pPr algn="l" rtl="0" fontAlgn="base">
              <a:buFont typeface="Arial" panose="020B0604020202020204" pitchFamily="34" charset="0"/>
              <a:buChar char="•"/>
            </a:pPr>
            <a:r>
              <a:rPr lang="en-US" sz="1800" b="0" i="0" dirty="0" err="1">
                <a:solidFill>
                  <a:srgbClr val="000000"/>
                </a:solidFill>
                <a:effectLst/>
                <a:highlight>
                  <a:srgbClr val="FFFFFF"/>
                </a:highlight>
                <a:latin typeface="Arial" panose="020B0604020202020204" pitchFamily="34" charset="0"/>
              </a:rPr>
              <a:t>Virta</a:t>
            </a:r>
            <a:r>
              <a:rPr lang="en-US" sz="1800" b="0" i="0" dirty="0">
                <a:solidFill>
                  <a:srgbClr val="000000"/>
                </a:solidFill>
                <a:effectLst/>
                <a:highlight>
                  <a:srgbClr val="FFFFFF"/>
                </a:highlight>
                <a:latin typeface="Arial" panose="020B0604020202020204" pitchFamily="34" charset="0"/>
              </a:rPr>
              <a:t> Type 2 Diabetes Reversal Program that aims to help individuals manage and possibly reverse their diabetes   </a:t>
            </a:r>
          </a:p>
          <a:p>
            <a:pPr algn="l" rtl="0" fontAlgn="base">
              <a:buFont typeface="Arial" panose="020B0604020202020204" pitchFamily="34" charset="0"/>
              <a:buChar char="•"/>
            </a:pPr>
            <a:endParaRPr lang="en-US" sz="1800" b="1" i="0" dirty="0">
              <a:solidFill>
                <a:srgbClr val="000000"/>
              </a:solidFill>
              <a:effectLst/>
              <a:highlight>
                <a:srgbClr val="FFFFFF"/>
              </a:highlight>
              <a:latin typeface="Arial" panose="020B0604020202020204" pitchFamily="34" charset="0"/>
            </a:endParaRPr>
          </a:p>
          <a:p>
            <a:pPr algn="l" rtl="0" fontAlgn="base"/>
            <a:r>
              <a:rPr lang="en-US" sz="1800" b="1" i="0" dirty="0">
                <a:solidFill>
                  <a:srgbClr val="000000"/>
                </a:solidFill>
                <a:effectLst/>
                <a:highlight>
                  <a:srgbClr val="FFFFFF"/>
                </a:highlight>
                <a:latin typeface="Arial" panose="020B0604020202020204" pitchFamily="34" charset="0"/>
                <a:hlinkClick r:id="rId3"/>
              </a:rPr>
              <a:t>New Medical Second Opinion Administrator</a:t>
            </a:r>
            <a:r>
              <a:rPr lang="en-US" sz="1800" b="0" i="0" dirty="0">
                <a:solidFill>
                  <a:srgbClr val="000000"/>
                </a:solidFill>
                <a:effectLst/>
                <a:highlight>
                  <a:srgbClr val="FFFFFF"/>
                </a:highlight>
                <a:latin typeface="Arial" panose="020B0604020202020204" pitchFamily="34" charset="0"/>
                <a:hlinkClick r:id="rId3"/>
              </a:rPr>
              <a:t> </a:t>
            </a:r>
            <a:endParaRPr lang="en-US" sz="1800" b="0" i="0" dirty="0">
              <a:solidFill>
                <a:srgbClr val="000000"/>
              </a:solidFill>
              <a:effectLst/>
              <a:highlight>
                <a:srgbClr val="FFFFFF"/>
              </a:highligh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Anthem VSO will be the new provider for the medical second opinion program </a:t>
            </a:r>
          </a:p>
          <a:p>
            <a:pPr algn="l" rtl="0" fontAlgn="base"/>
            <a:r>
              <a:rPr lang="en-US" sz="1800" b="0" i="0" dirty="0">
                <a:solidFill>
                  <a:srgbClr val="000000"/>
                </a:solidFill>
                <a:effectLst/>
                <a:highlight>
                  <a:srgbClr val="FFFFFF"/>
                </a:highlight>
                <a:latin typeface="Arial" panose="020B0604020202020204" pitchFamily="34" charset="0"/>
              </a:rPr>
              <a:t> </a:t>
            </a:r>
            <a:r>
              <a:rPr lang="en-US" sz="1800" b="0" i="0" dirty="0">
                <a:solidFill>
                  <a:srgbClr val="000000"/>
                </a:solidFill>
                <a:effectLst/>
                <a:highlight>
                  <a:srgbClr val="FFFFFF"/>
                </a:highlight>
                <a:latin typeface="Calibri" panose="020F0502020204030204" pitchFamily="34" charset="0"/>
              </a:rPr>
              <a:t>.   </a:t>
            </a:r>
            <a:endParaRPr lang="en-US" sz="1800" b="0" i="0" dirty="0">
              <a:solidFill>
                <a:srgbClr val="000000"/>
              </a:solidFill>
              <a:effectLst/>
              <a:highlight>
                <a:srgbClr val="FFFFFF"/>
              </a:highlight>
              <a:latin typeface="Arial" panose="020B0604020202020204" pitchFamily="34" charset="0"/>
            </a:endParaRPr>
          </a:p>
          <a:p>
            <a:pPr algn="l" rtl="0" fontAlgn="base"/>
            <a:r>
              <a:rPr lang="en-US" sz="1800" b="1" i="0" dirty="0">
                <a:solidFill>
                  <a:srgbClr val="000000"/>
                </a:solidFill>
                <a:effectLst/>
                <a:highlight>
                  <a:srgbClr val="FFFFFF"/>
                </a:highlight>
                <a:latin typeface="Arial" panose="020B0604020202020204" pitchFamily="34" charset="0"/>
              </a:rPr>
              <a:t>New resource for enrollment to help simply your medical plan selection</a:t>
            </a:r>
            <a:r>
              <a:rPr lang="en-US" sz="1800" b="0" i="0" dirty="0">
                <a:solidFill>
                  <a:srgbClr val="000000"/>
                </a:solidFill>
                <a:effectLst/>
                <a:highlight>
                  <a:srgbClr val="FFFFFF"/>
                </a:highlight>
                <a:latin typeface="Arial" panose="020B06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Consider your health care needs for next year and take advantage of the new personalized decision-support tool to help you choose your plan. </a:t>
            </a:r>
          </a:p>
          <a:p>
            <a:pPr marL="742950" lvl="2" indent="-285750">
              <a:spcBef>
                <a:spcPts val="600"/>
              </a:spcBef>
              <a:spcAft>
                <a:spcPts val="600"/>
              </a:spcAft>
              <a:buFont typeface="Arial" panose="020B0604020202020204" pitchFamily="34" charset="0"/>
              <a:buChar char="•"/>
            </a:pPr>
            <a:endParaRPr lang="en-US" sz="1800" dirty="0">
              <a:latin typeface="+mn-lt"/>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6CB15295-BDE1-46DE-7A4D-F8AFD46C1A2E}"/>
              </a:ext>
            </a:extLst>
          </p:cNvPr>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A130314B-CD85-4385-A140-DC26A91C8FC5}"/>
              </a:ext>
            </a:extLst>
          </p:cNvPr>
          <p:cNvSpPr txBox="1"/>
          <p:nvPr/>
        </p:nvSpPr>
        <p:spPr>
          <a:xfrm>
            <a:off x="742949" y="5463967"/>
            <a:ext cx="9597082" cy="738664"/>
          </a:xfrm>
          <a:prstGeom prst="rect">
            <a:avLst/>
          </a:prstGeom>
          <a:solidFill>
            <a:schemeClr val="accent4">
              <a:lumMod val="60000"/>
              <a:lumOff val="40000"/>
            </a:schemeClr>
          </a:solidFill>
          <a:ln w="31750">
            <a:solidFill>
              <a:schemeClr val="accent2"/>
            </a:solidFill>
          </a:ln>
        </p:spPr>
        <p:txBody>
          <a:bodyPr wrap="square" rtlCol="0" anchor="ctr" anchorCtr="1">
            <a:spAutoFit/>
          </a:bodyPr>
          <a:lstStyle/>
          <a:p>
            <a:pPr algn="ctr"/>
            <a:r>
              <a:rPr lang="en-US" sz="1400" b="1" i="1" dirty="0">
                <a:solidFill>
                  <a:schemeClr val="accent2"/>
                </a:solidFill>
                <a:effectLst>
                  <a:outerShdw dir="5400000" algn="ctr" rotWithShape="0">
                    <a:schemeClr val="bg1"/>
                  </a:outerShdw>
                </a:effectLst>
                <a:highlight>
                  <a:srgbClr val="FFFFFF"/>
                </a:highlight>
                <a:latin typeface="+mn-lt"/>
              </a:rPr>
              <a:t>If you’re not sure which plan to choose, check out the online decision support tool available during enrollment. This year’s enhanced plan uses your data to give you personalized recommendations and insights into what health plan could best fit your needs.</a:t>
            </a:r>
          </a:p>
        </p:txBody>
      </p:sp>
    </p:spTree>
    <p:extLst>
      <p:ext uri="{BB962C8B-B14F-4D97-AF65-F5344CB8AC3E}">
        <p14:creationId xmlns:p14="http://schemas.microsoft.com/office/powerpoint/2010/main" val="2730318710"/>
      </p:ext>
    </p:extLst>
  </p:cSld>
  <p:clrMapOvr>
    <a:masterClrMapping/>
  </p:clrMapOvr>
</p:sld>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1" id="{7940DA30-8317-4AE8-9037-244288DED107}" vid="{39E5CBCE-E6B4-4DEB-A761-36C2CD08D5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Human Resources Document" ma:contentTypeID="0x010100D6DB4AC788A74237AC66E75E8A04265F22008ED33F5F288CCB4EA545ADB8D8D1D39E" ma:contentTypeVersion="4" ma:contentTypeDescription="Human Resources content type which includes all Strategy meta-data columns" ma:contentTypeScope="" ma:versionID="f7429e36a593703bf1e1209d7d6b3dad">
  <xsd:schema xmlns:xsd="http://www.w3.org/2001/XMLSchema" xmlns:xs="http://www.w3.org/2001/XMLSchema" xmlns:p="http://schemas.microsoft.com/office/2006/metadata/properties" xmlns:ns1="http://schemas.microsoft.com/sharepoint/v3" xmlns:ns2="4d88e6c4-fcff-4e56-b8a1-dbf7c2669ce3" targetNamespace="http://schemas.microsoft.com/office/2006/metadata/properties" ma:root="true" ma:fieldsID="64fa487000c53bb05d54737907bd782d" ns1:_="" ns2:_="">
    <xsd:import namespace="http://schemas.microsoft.com/sharepoint/v3"/>
    <xsd:import namespace="4d88e6c4-fcff-4e56-b8a1-dbf7c2669ce3"/>
    <xsd:element name="properties">
      <xsd:complexType>
        <xsd:sequence>
          <xsd:element name="documentManagement">
            <xsd:complexType>
              <xsd:all>
                <xsd:element ref="ns2:CUFunction_Note" minOccurs="0"/>
                <xsd:element ref="ns2:CUBusinessUnit_Note" minOccurs="0"/>
                <xsd:element ref="ns2:CULocation_Note" minOccurs="0"/>
                <xsd:element ref="ns2:CUClassification_Note" minOccurs="0"/>
                <xsd:element ref="ns2:CUDocumentType_Note" minOccurs="0"/>
                <xsd:element ref="ns2:TaxCatchAll" minOccurs="0"/>
                <xsd:element ref="ns2:TaxCatchAllLabel" minOccurs="0"/>
                <xsd:element ref="ns2:CUContentCategories_Note" minOccurs="0"/>
                <xsd:element ref="ns2:CUOriginURL" minOccurs="0"/>
                <xsd:element ref="ns1:_dlc_ExpireDateSaved" minOccurs="0"/>
                <xsd:element ref="ns1:_dlc_ExpireDate" minOccurs="0"/>
                <xsd:element ref="ns2:TaxKeywordTaxHTFiel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1" nillable="true" ma:displayName="Original Expiration Date" ma:hidden="true" ma:internalName="_dlc_ExpireDateSaved" ma:readOnly="true">
      <xsd:simpleType>
        <xsd:restriction base="dms:DateTime"/>
      </xsd:simpleType>
    </xsd:element>
    <xsd:element name="_dlc_ExpireDate" ma:index="22" nillable="true" ma:displayName="Expiration Date" ma:hidden="true" ma:internalName="_dlc_ExpireDate" ma:readOnly="true">
      <xsd:simpleType>
        <xsd:restriction base="dms:DateTime"/>
      </xsd:simpleType>
    </xsd:element>
    <xsd:element name="_dlc_Exempt" ma:index="27"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88e6c4-fcff-4e56-b8a1-dbf7c2669ce3" elementFormDefault="qualified">
    <xsd:import namespace="http://schemas.microsoft.com/office/2006/documentManagement/types"/>
    <xsd:import namespace="http://schemas.microsoft.com/office/infopath/2007/PartnerControls"/>
    <xsd:element name="CUFunction_Note" ma:index="8" ma:taxonomy="true" ma:internalName="CUFunction_Note" ma:taxonomyFieldName="CUFunction" ma:displayName="Function" ma:readOnly="false" ma:default="6;#Human Resources|0c4169f4-8218-4ab0-9580-ded26b0210f2" ma:fieldId="{f7a85b18-2f9f-4cfd-b308-fbb993b9f471}" ma:taxonomyMulti="true" ma:sspId="b53ed34d-b75e-4dcd-af8b-2871378cbb82" ma:termSetId="5ba84462-6d67-428d-836e-5ec8a7246992" ma:anchorId="00000000-0000-0000-0000-000000000000" ma:open="false" ma:isKeyword="false">
      <xsd:complexType>
        <xsd:sequence>
          <xsd:element ref="pc:Terms" minOccurs="0" maxOccurs="1"/>
        </xsd:sequence>
      </xsd:complexType>
    </xsd:element>
    <xsd:element name="CUBusinessUnit_Note" ma:index="9" ma:taxonomy="true" ma:internalName="CUBusinessUnit_Note" ma:taxonomyFieldName="CUBusinessUnit" ma:displayName="Business Unit" ma:readOnly="false" ma:default="5;#Corporate|78f116de-89c6-461f-ac9e-46c1249c8e20" ma:fieldId="{7b161e6e-8eef-4cf6-a529-1f8ffc779057}" ma:taxonomyMulti="true" ma:sspId="b53ed34d-b75e-4dcd-af8b-2871378cbb82" ma:termSetId="96afdea6-b67c-4b61-856b-7c606596fdaf" ma:anchorId="00000000-0000-0000-0000-000000000000" ma:open="false" ma:isKeyword="false">
      <xsd:complexType>
        <xsd:sequence>
          <xsd:element ref="pc:Terms" minOccurs="0" maxOccurs="1"/>
        </xsd:sequence>
      </xsd:complexType>
    </xsd:element>
    <xsd:element name="CULocation_Note" ma:index="10" ma:taxonomy="true" ma:internalName="CULocation_Note" ma:taxonomyFieldName="CULocation" ma:displayName="Location (ABO)" ma:readOnly="false" ma:default="7;#US.IND.DBUHQ|12688c82-a34d-4978-a4d6-357a35d3087d" ma:fieldId="{d34b0c18-4ed6-4564-bfa9-6480d94c2f6b}" ma:taxonomyMulti="true" ma:sspId="b53ed34d-b75e-4dcd-af8b-2871378cbb82" ma:termSetId="8fb80a0e-2213-484e-88c5-19a2e9a8a6dd" ma:anchorId="00000000-0000-0000-0000-000000000000" ma:open="false" ma:isKeyword="false">
      <xsd:complexType>
        <xsd:sequence>
          <xsd:element ref="pc:Terms" minOccurs="0" maxOccurs="1"/>
        </xsd:sequence>
      </xsd:complexType>
    </xsd:element>
    <xsd:element name="CUClassification_Note" ma:index="11" ma:taxonomy="true" ma:internalName="CUClassification_Note" ma:taxonomyFieldName="CUClassification" ma:displayName="Classification" ma:readOnly="false" ma:default="4;#Internal use only|c22c3a8f-c8ce-43fa-ae03-fa8f3cf5b121" ma:fieldId="{80b08fe8-8e5d-42b4-90d9-fa334f1b1188}" ma:sspId="b53ed34d-b75e-4dcd-af8b-2871378cbb82" ma:termSetId="6b83751b-89d8-4704-a411-3b7f81e3a11a" ma:anchorId="00000000-0000-0000-0000-000000000000" ma:open="false" ma:isKeyword="false">
      <xsd:complexType>
        <xsd:sequence>
          <xsd:element ref="pc:Terms" minOccurs="0" maxOccurs="1"/>
        </xsd:sequence>
      </xsd:complexType>
    </xsd:element>
    <xsd:element name="CUDocumentType_Note" ma:index="12" nillable="true" ma:taxonomy="true" ma:internalName="CUDocumentType_Note" ma:taxonomyFieldName="CUDocumentType" ma:displayName="Document Type" ma:readOnly="false" ma:default="" ma:fieldId="{551d9a1f-9e7c-403c-a28e-17d1a80ed768}" ma:sspId="b53ed34d-b75e-4dcd-af8b-2871378cbb82" ma:termSetId="3319855a-a36c-4ae7-b27f-6c6539014cf6"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72e6fbcc-ef0f-4c9d-a512-5046ea493719}" ma:internalName="TaxCatchAll" ma:showField="CatchAllData" ma:web="7aa3f1dd-bf63-43ff-877c-45489bccd46b">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72e6fbcc-ef0f-4c9d-a512-5046ea493719}" ma:internalName="TaxCatchAllLabel" ma:readOnly="true" ma:showField="CatchAllDataLabel" ma:web="7aa3f1dd-bf63-43ff-877c-45489bccd46b">
      <xsd:complexType>
        <xsd:complexContent>
          <xsd:extension base="dms:MultiChoiceLookup">
            <xsd:sequence>
              <xsd:element name="Value" type="dms:Lookup" maxOccurs="unbounded" minOccurs="0" nillable="true"/>
            </xsd:sequence>
          </xsd:extension>
        </xsd:complexContent>
      </xsd:complexType>
    </xsd:element>
    <xsd:element name="CUContentCategories_Note" ma:index="16" nillable="true" ma:taxonomy="true" ma:internalName="CUContentCategories_Note" ma:taxonomyFieldName="CUContentCategories" ma:displayName="Content Categories" ma:readOnly="false" ma:default="" ma:fieldId="{7f7b7a49-5904-4574-b4a9-0f3ecac252d8}" ma:taxonomyMulti="true" ma:sspId="b53ed34d-b75e-4dcd-af8b-2871378cbb82" ma:termSetId="c194efa3-1482-4381-8f17-5198a8bfa37e" ma:anchorId="00000000-0000-0000-0000-000000000000" ma:open="false" ma:isKeyword="false">
      <xsd:complexType>
        <xsd:sequence>
          <xsd:element ref="pc:Terms" minOccurs="0" maxOccurs="1"/>
        </xsd:sequence>
      </xsd:complexType>
    </xsd:element>
    <xsd:element name="CUOriginURL" ma:index="20" nillable="true" ma:displayName="Origin URL" ma:hidden="true" ma:internalName="CUOriginURL" ma:readOnly="false">
      <xsd:simpleType>
        <xsd:restriction base="dms:Text">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b53ed34d-b75e-4dcd-af8b-2871378cbb82"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4d88e6c4-fcff-4e56-b8a1-dbf7c2669ce3">
      <Terms xmlns="http://schemas.microsoft.com/office/infopath/2007/PartnerControls"/>
    </TaxKeywordTaxHTField>
    <CUContentCategories_Note xmlns="4d88e6c4-fcff-4e56-b8a1-dbf7c2669ce3">
      <Terms xmlns="http://schemas.microsoft.com/office/infopath/2007/PartnerControls"/>
    </CUContentCategories_Note>
    <CULocation_Note xmlns="4d88e6c4-fcff-4e56-b8a1-dbf7c2669ce3">
      <Terms xmlns="http://schemas.microsoft.com/office/infopath/2007/PartnerControls">
        <TermInfo xmlns="http://schemas.microsoft.com/office/infopath/2007/PartnerControls">
          <TermName xmlns="http://schemas.microsoft.com/office/infopath/2007/PartnerControls">US.IND.DBUHQ</TermName>
          <TermId xmlns="http://schemas.microsoft.com/office/infopath/2007/PartnerControls">12688c82-a34d-4978-a4d6-357a35d3087d</TermId>
        </TermInfo>
      </Terms>
    </CULocation_Note>
    <CUOriginURL xmlns="4d88e6c4-fcff-4e56-b8a1-dbf7c2669ce3" xsi:nil="true"/>
    <TaxCatchAll xmlns="4d88e6c4-fcff-4e56-b8a1-dbf7c2669ce3">
      <Value>6</Value>
      <Value>5</Value>
      <Value>4</Value>
      <Value>8</Value>
      <Value>7</Value>
    </TaxCatchAll>
    <CUDocumentType_Note xmlns="4d88e6c4-fcff-4e56-b8a1-dbf7c2669ce3">
      <Terms xmlns="http://schemas.microsoft.com/office/infopath/2007/PartnerControls"/>
    </CUDocumentType_Note>
    <CUFunction_Note xmlns="4d88e6c4-fcff-4e56-b8a1-dbf7c2669ce3">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772a6922-610b-4c0a-9a1a-5f195efe1b0d</TermId>
        </TermInfo>
        <TermInfo xmlns="http://schemas.microsoft.com/office/infopath/2007/PartnerControls">
          <TermName xmlns="http://schemas.microsoft.com/office/infopath/2007/PartnerControls">Health and Wellness</TermName>
          <TermId xmlns="http://schemas.microsoft.com/office/infopath/2007/PartnerControls">d9b34f15-dc2c-4a08-81d6-fd16810a986e</TermId>
        </TermInfo>
      </Terms>
    </CUFunction_Note>
    <CUBusinessUnit_Note xmlns="4d88e6c4-fcff-4e56-b8a1-dbf7c2669ce3">
      <Terms xmlns="http://schemas.microsoft.com/office/infopath/2007/PartnerControls">
        <TermInfo xmlns="http://schemas.microsoft.com/office/infopath/2007/PartnerControls">
          <TermName xmlns="http://schemas.microsoft.com/office/infopath/2007/PartnerControls">CBS</TermName>
          <TermId xmlns="http://schemas.microsoft.com/office/infopath/2007/PartnerControls">8098b9ad-6ac4-451f-a893-b45c1706ddae</TermId>
        </TermInfo>
      </Terms>
    </CUBusinessUnit_Note>
    <CUClassification_Note xmlns="4d88e6c4-fcff-4e56-b8a1-dbf7c2669ce3">
      <Terms xmlns="http://schemas.microsoft.com/office/infopath/2007/PartnerControls">
        <TermInfo xmlns="http://schemas.microsoft.com/office/infopath/2007/PartnerControls">
          <TermName xmlns="http://schemas.microsoft.com/office/infopath/2007/PartnerControls">Internal use only</TermName>
          <TermId xmlns="http://schemas.microsoft.com/office/infopath/2007/PartnerControls">c22c3a8f-c8ce-43fa-ae03-fa8f3cf5b121</TermId>
        </TermInfo>
      </Terms>
    </CUClassification_Note>
    <_dlc_ExpireDateSaved xmlns="http://schemas.microsoft.com/sharepoint/v3" xsi:nil="true"/>
    <_dlc_ExpireDate xmlns="http://schemas.microsoft.com/sharepoint/v3">2027-06-14T13:41:32+00:00</_dlc_ExpireDate>
  </documentManagement>
</p:properties>
</file>

<file path=customXml/item3.xml><?xml version="1.0" encoding="utf-8"?>
<?mso-contentType ?>
<SharedContentType xmlns="Microsoft.SharePoint.Taxonomy.ContentTypeSync" SourceId="b53ed34d-b75e-4dcd-af8b-2871378cbb82" ContentTypeId="0x010100D6DB4AC788A74237AC66E75E8A04265F22" PreviousValue="false" LastSyncTimeStamp="2019-10-12T18:12:13.367Z"/>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5.xml><?xml version="1.0" encoding="utf-8"?>
<?mso-contentType ?>
<PolicyDirtyBag xmlns="microsoft.office.server.policy.changes">
  <Microsoft.Office.RecordsManagement.PolicyFeatures.Expiration op="Change"/>
</PolicyDirtyBag>
</file>

<file path=customXml/item6.xml><?xml version="1.0" encoding="utf-8"?>
<?mso-contentType ?>
<p:Policy xmlns:p="office.server.policy" id="" local="true">
  <p:Name>Human Resources Document</p:Name>
  <p:Description/>
  <p:Statement/>
  <p:PolicyItems>
    <p:PolicyItem featureId="Microsoft.Office.RecordsManagement.PolicyFeatures.Expiration" staticId="0x010100D6DB4AC788A74237AC66E75E8A04265F22|2042549415" UniqueId="6c45ac41-775b-4554-bfd4-cfde0be5b864">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3</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7.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5C9B13-FFDB-4F0A-A357-97111C63D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88e6c4-fcff-4e56-b8a1-dbf7c2669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AAADCB-6791-48DA-A15F-240623BFBDA0}">
  <ds:schemaRefs>
    <ds:schemaRef ds:uri="http://schemas.microsoft.com/office/2006/documentManagement/types"/>
    <ds:schemaRef ds:uri="http://schemas.microsoft.com/sharepoint/v3"/>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4d88e6c4-fcff-4e56-b8a1-dbf7c2669ce3"/>
    <ds:schemaRef ds:uri="http://www.w3.org/XML/1998/namespace"/>
    <ds:schemaRef ds:uri="http://purl.org/dc/dcmitype/"/>
  </ds:schemaRefs>
</ds:datastoreItem>
</file>

<file path=customXml/itemProps3.xml><?xml version="1.0" encoding="utf-8"?>
<ds:datastoreItem xmlns:ds="http://schemas.openxmlformats.org/officeDocument/2006/customXml" ds:itemID="{AE506AF0-83A8-4729-BC81-14947EEAFA70}">
  <ds:schemaRefs>
    <ds:schemaRef ds:uri="Microsoft.SharePoint.Taxonomy.ContentTypeSync"/>
  </ds:schemaRefs>
</ds:datastoreItem>
</file>

<file path=customXml/itemProps4.xml><?xml version="1.0" encoding="utf-8"?>
<ds:datastoreItem xmlns:ds="http://schemas.openxmlformats.org/officeDocument/2006/customXml" ds:itemID="{04AE248B-0EDA-4A30-BCF6-17555A09E39F}">
  <ds:schemaRefs>
    <ds:schemaRef ds:uri="http://schemas.microsoft.com/sharepoint/events"/>
  </ds:schemaRefs>
</ds:datastoreItem>
</file>

<file path=customXml/itemProps5.xml><?xml version="1.0" encoding="utf-8"?>
<ds:datastoreItem xmlns:ds="http://schemas.openxmlformats.org/officeDocument/2006/customXml" ds:itemID="{CF167B01-374E-4D15-BB46-7D39E8E7B009}">
  <ds:schemaRefs>
    <ds:schemaRef ds:uri="microsoft.office.server.policy.changes"/>
  </ds:schemaRefs>
</ds:datastoreItem>
</file>

<file path=customXml/itemProps6.xml><?xml version="1.0" encoding="utf-8"?>
<ds:datastoreItem xmlns:ds="http://schemas.openxmlformats.org/officeDocument/2006/customXml" ds:itemID="{A514CF94-526A-4AD0-A961-346648238FC0}">
  <ds:schemaRefs>
    <ds:schemaRef ds:uri="office.server.policy"/>
  </ds:schemaRefs>
</ds:datastoreItem>
</file>

<file path=customXml/itemProps7.xml><?xml version="1.0" encoding="utf-8"?>
<ds:datastoreItem xmlns:ds="http://schemas.openxmlformats.org/officeDocument/2006/customXml" ds:itemID="{1F38936D-6F2C-4352-AEBB-53F4C42A2955}">
  <ds:schemaRefs>
    <ds:schemaRef ds:uri="http://schemas.microsoft.com/sharepoint/v3/contenttype/forms"/>
  </ds:schemaRefs>
</ds:datastoreItem>
</file>

<file path=docMetadata/LabelInfo.xml><?xml version="1.0" encoding="utf-8"?>
<clbl:labelList xmlns:clbl="http://schemas.microsoft.com/office/2020/mipLabelMetadata">
  <clbl:label id="{b31a5d86-6dda-4457-85e5-c55bbc07923d}" enabled="0" method="" siteId="{b31a5d86-6dda-4457-85e5-c55bbc07923d}" removed="1"/>
</clbl:labelList>
</file>

<file path=docProps/app.xml><?xml version="1.0" encoding="utf-8"?>
<Properties xmlns="http://schemas.openxmlformats.org/officeDocument/2006/extended-properties" xmlns:vt="http://schemas.openxmlformats.org/officeDocument/2006/docPropsVTypes">
  <Template>CBS &amp; Corporate 1</Template>
  <TotalTime>17320</TotalTime>
  <Words>2636</Words>
  <Application>Microsoft Office PowerPoint</Application>
  <PresentationFormat>Widescreen</PresentationFormat>
  <Paragraphs>202</Paragraphs>
  <Slides>25</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Black</vt:lpstr>
      <vt:lpstr>Calibri</vt:lpstr>
      <vt:lpstr>Courier New</vt:lpstr>
      <vt:lpstr>Helvetica Neue</vt:lpstr>
      <vt:lpstr>inherit</vt:lpstr>
      <vt:lpstr>LucidaGrande</vt:lpstr>
      <vt:lpstr>Noto Sans Light</vt:lpstr>
      <vt:lpstr>Wingdings</vt:lpstr>
      <vt:lpstr>Cummins 2018</vt:lpstr>
      <vt:lpstr>2025 Open Enrollment Options</vt:lpstr>
      <vt:lpstr>Presentation Slides</vt:lpstr>
      <vt:lpstr>Open Enrollment Overview</vt:lpstr>
      <vt:lpstr>Open Enrollment Overview</vt:lpstr>
      <vt:lpstr>Open Enrollment Overview</vt:lpstr>
      <vt:lpstr>What’s New for 2025</vt:lpstr>
      <vt:lpstr>What’s New for 2025</vt:lpstr>
      <vt:lpstr>What’s New for 2025 </vt:lpstr>
      <vt:lpstr>What’s New for 2025 - Continued</vt:lpstr>
      <vt:lpstr>2025 HSA Plan (HSA 5000)</vt:lpstr>
      <vt:lpstr>2025 HSA Plus Plan (HSA 2250) </vt:lpstr>
      <vt:lpstr>2025 PPO Plan</vt:lpstr>
      <vt:lpstr>Employee Contributions for Medical</vt:lpstr>
      <vt:lpstr>Employee Contributions for Medical</vt:lpstr>
      <vt:lpstr>Employee Contribution Impact - Medical</vt:lpstr>
      <vt:lpstr>2025 Prescription Drug</vt:lpstr>
      <vt:lpstr>2025 Prescription Drug - Continued</vt:lpstr>
      <vt:lpstr>2025 Dental Plan</vt:lpstr>
      <vt:lpstr>2025 Vision Plan</vt:lpstr>
      <vt:lpstr>2025 Vision Plan - Continued</vt:lpstr>
      <vt:lpstr>2025 Vision Plan - Additional Savings</vt:lpstr>
      <vt:lpstr>2025 Vision Plan - Additional Savings Cont’d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Engagement</dc:title>
  <dc:creator>Megan M King</dc:creator>
  <cp:lastModifiedBy>Krista S Dickinson</cp:lastModifiedBy>
  <cp:revision>247</cp:revision>
  <dcterms:created xsi:type="dcterms:W3CDTF">2023-10-26T18:16:51Z</dcterms:created>
  <dcterms:modified xsi:type="dcterms:W3CDTF">2024-10-04T19:00:14Z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0x010100D6DB4AC788A74237AC66E75E8A04265F22008ED33F5F288CCB4EA545ADB8D8D1D39E</vt:lpwstr>
  </property>
  <property fmtid="{D5CDD505-2E9C-101B-9397-08002B2CF9AE}" pid="3" name="CULocation">
    <vt:lpwstr>8;#US.IND.DBUHQ|12688c82-a34d-4978-a4d6-357a35d3087d</vt:lpwstr>
  </property>
  <property fmtid="{D5CDD505-2E9C-101B-9397-08002B2CF9AE}" pid="4" name="_dlc_policyId">
    <vt:lpwstr>0x010100D6DB4AC788A74237AC66E75E8A04265F02|2042549415</vt:lpwstr>
  </property>
  <property fmtid="{D5CDD505-2E9C-101B-9397-08002B2CF9AE}" pid="5" name="CUFunction">
    <vt:lpwstr>7;#Communications|772a6922-610b-4c0a-9a1a-5f195efe1b0d;#6;#Health and Wellness|d9b34f15-dc2c-4a08-81d6-fd16810a986e</vt:lpwstr>
  </property>
  <property fmtid="{D5CDD505-2E9C-101B-9397-08002B2CF9AE}" pid="6" name="CUBusinessUnit">
    <vt:lpwstr>5;#CBS|8098b9ad-6ac4-451f-a893-b45c1706ddae</vt:lpwstr>
  </property>
  <property fmtid="{D5CDD505-2E9C-101B-9397-08002B2CF9AE}" pid="7" name="ItemRetentionFormula">
    <vt:lpwstr>&lt;formula id="Microsoft.Office.RecordsManagement.PolicyFeatures.Expiration.Formula.BuiltIn"&gt;&lt;number&gt;3&lt;/number&gt;&lt;property&gt;Modified&lt;/property&gt;&lt;propertyId&gt;28cf69c5-fa48-462a-b5cd-27b6f9d2bd5f&lt;/propertyId&gt;&lt;period&gt;years&lt;/period&gt;&lt;/formula&gt;</vt:lpwstr>
  </property>
  <property fmtid="{D5CDD505-2E9C-101B-9397-08002B2CF9AE}" pid="8" name="CUClassification">
    <vt:lpwstr>4;#Internal use only|c22c3a8f-c8ce-43fa-ae03-fa8f3cf5b121</vt:lpwstr>
  </property>
  <property fmtid="{D5CDD505-2E9C-101B-9397-08002B2CF9AE}" pid="9" name="TaxKeyword">
    <vt:lpwstr/>
  </property>
  <property fmtid="{D5CDD505-2E9C-101B-9397-08002B2CF9AE}" pid="10" name="CUContentCategories">
    <vt:lpwstr/>
  </property>
  <property fmtid="{D5CDD505-2E9C-101B-9397-08002B2CF9AE}" pid="11" name="CUDocumentType">
    <vt:lpwstr/>
  </property>
  <property fmtid="{D5CDD505-2E9C-101B-9397-08002B2CF9AE}" pid="12" name="SharedWithUsers">
    <vt:lpwstr>15;#Melissa L Louden;#13;#Riette Le Roux</vt:lpwstr>
  </property>
  <property fmtid="{D5CDD505-2E9C-101B-9397-08002B2CF9AE}" pid="13" name="MediaServiceImageTags">
    <vt:lpwstr/>
  </property>
  <property fmtid="{D5CDD505-2E9C-101B-9397-08002B2CF9AE}" pid="14" name="lcf76f155ced4ddcb4097134ff3c332f">
    <vt:lpwstr/>
  </property>
</Properties>
</file>